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63" r:id="rId2"/>
    <p:sldId id="302" r:id="rId3"/>
    <p:sldId id="265" r:id="rId4"/>
    <p:sldId id="304" r:id="rId5"/>
    <p:sldId id="256" r:id="rId6"/>
    <p:sldId id="257" r:id="rId7"/>
    <p:sldId id="258" r:id="rId8"/>
    <p:sldId id="259" r:id="rId9"/>
    <p:sldId id="267" r:id="rId10"/>
    <p:sldId id="306" r:id="rId11"/>
    <p:sldId id="308" r:id="rId12"/>
    <p:sldId id="309" r:id="rId13"/>
    <p:sldId id="335" r:id="rId14"/>
    <p:sldId id="346" r:id="rId15"/>
    <p:sldId id="310" r:id="rId16"/>
    <p:sldId id="311" r:id="rId17"/>
    <p:sldId id="332" r:id="rId18"/>
    <p:sldId id="333" r:id="rId19"/>
    <p:sldId id="339" r:id="rId20"/>
    <p:sldId id="340" r:id="rId21"/>
    <p:sldId id="338" r:id="rId22"/>
    <p:sldId id="341" r:id="rId23"/>
    <p:sldId id="343" r:id="rId24"/>
    <p:sldId id="344" r:id="rId25"/>
    <p:sldId id="261" r:id="rId26"/>
    <p:sldId id="292" r:id="rId27"/>
    <p:sldId id="293" r:id="rId2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F42"/>
    <a:srgbClr val="46C6C3"/>
    <a:srgbClr val="61D9D6"/>
    <a:srgbClr val="41D2CF"/>
    <a:srgbClr val="28AAA7"/>
    <a:srgbClr val="002736"/>
    <a:srgbClr val="003246"/>
    <a:srgbClr val="001B36"/>
    <a:srgbClr val="002346"/>
    <a:srgbClr val="0026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67851" autoAdjust="0"/>
  </p:normalViewPr>
  <p:slideViewPr>
    <p:cSldViewPr>
      <p:cViewPr>
        <p:scale>
          <a:sx n="100" d="100"/>
          <a:sy n="100" d="100"/>
        </p:scale>
        <p:origin x="-1932" y="-1002"/>
      </p:cViewPr>
      <p:guideLst>
        <p:guide orient="horz" pos="1620"/>
        <p:guide pos="2880"/>
      </p:guideLst>
    </p:cSldViewPr>
  </p:slideViewPr>
  <p:notesTextViewPr>
    <p:cViewPr>
      <p:scale>
        <a:sx n="1" d="1"/>
        <a:sy n="1" d="1"/>
      </p:scale>
      <p:origin x="0" y="0"/>
    </p:cViewPr>
  </p:notesTextViewPr>
  <p:notesViewPr>
    <p:cSldViewPr>
      <p:cViewPr varScale="1">
        <p:scale>
          <a:sx n="56" d="100"/>
          <a:sy n="56" d="100"/>
        </p:scale>
        <p:origin x="-287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5B5D04-4641-4B1B-857C-DD17D41B2BBF}" type="datetimeFigureOut">
              <a:rPr lang="en-US" smtClean="0"/>
              <a:t>10/15/2019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2CCB1FA-7CEE-4D7D-90B4-5B6D369C3A30}" type="slidenum">
              <a:rPr lang="en-US" smtClean="0"/>
              <a:t>‹#›</a:t>
            </a:fld>
            <a:endParaRPr lang="en-US"/>
          </a:p>
        </p:txBody>
      </p:sp>
    </p:spTree>
    <p:extLst>
      <p:ext uri="{BB962C8B-B14F-4D97-AF65-F5344CB8AC3E}">
        <p14:creationId xmlns:p14="http://schemas.microsoft.com/office/powerpoint/2010/main" val="1936635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399ADB-9EFD-432A-B360-C5D94364B9F6}" type="datetimeFigureOut">
              <a:rPr lang="en-US" smtClean="0"/>
              <a:t>10/15/2019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DDC277-F4CF-4C9E-9CE2-6853FE95A398}" type="slidenum">
              <a:rPr lang="en-US" smtClean="0"/>
              <a:t>‹#›</a:t>
            </a:fld>
            <a:endParaRPr lang="en-US"/>
          </a:p>
        </p:txBody>
      </p:sp>
    </p:spTree>
    <p:extLst>
      <p:ext uri="{BB962C8B-B14F-4D97-AF65-F5344CB8AC3E}">
        <p14:creationId xmlns:p14="http://schemas.microsoft.com/office/powerpoint/2010/main" val="1831496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37E5E80-CC1B-41BE-8452-078A0D2D0355}"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3118307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73118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t>The national eye and vision health education campaign brought to you by The American Optometry Association (AOA), </a:t>
            </a:r>
          </a:p>
          <a:p>
            <a:pPr marL="280406" indent="-280406">
              <a:buFont typeface="Arial" panose="020B0604020202020204" pitchFamily="34" charset="0"/>
              <a:buChar char="•"/>
              <a:defRPr/>
            </a:pPr>
            <a:endParaRPr lang="en-US" sz="1100" b="1" dirty="0">
              <a:solidFill>
                <a:srgbClr val="203864"/>
              </a:solidFill>
            </a:endParaRPr>
          </a:p>
          <a:p>
            <a:pPr>
              <a:defRPr/>
            </a:pPr>
            <a:endParaRPr lang="en-US" dirty="0"/>
          </a:p>
          <a:p>
            <a:pPr>
              <a:defRPr/>
            </a:pPr>
            <a:endParaRPr lang="en-US" altLang="en-US" dirty="0"/>
          </a:p>
        </p:txBody>
      </p:sp>
      <p:sp>
        <p:nvSpPr>
          <p:cNvPr id="28676" name="Slide Number Placeholder 3"/>
          <p:cNvSpPr>
            <a:spLocks noGrp="1"/>
          </p:cNvSpPr>
          <p:nvPr>
            <p:ph type="sldNum" sz="quarter" idx="4294967295"/>
          </p:nvPr>
        </p:nvSpPr>
        <p:spPr bwMode="auto">
          <a:xfrm>
            <a:off x="0" y="0"/>
            <a:ext cx="0" cy="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9057" indent="-280406">
              <a:defRPr>
                <a:solidFill>
                  <a:schemeClr val="tx1"/>
                </a:solidFill>
                <a:latin typeface="Arial" panose="020B0604020202020204" pitchFamily="34" charset="0"/>
              </a:defRPr>
            </a:lvl2pPr>
            <a:lvl3pPr marL="1121626" indent="-224325">
              <a:defRPr>
                <a:solidFill>
                  <a:schemeClr val="tx1"/>
                </a:solidFill>
                <a:latin typeface="Arial" panose="020B0604020202020204" pitchFamily="34" charset="0"/>
              </a:defRPr>
            </a:lvl3pPr>
            <a:lvl4pPr marL="1570276" indent="-224325">
              <a:defRPr>
                <a:solidFill>
                  <a:schemeClr val="tx1"/>
                </a:solidFill>
                <a:latin typeface="Arial" panose="020B0604020202020204" pitchFamily="34" charset="0"/>
              </a:defRPr>
            </a:lvl4pPr>
            <a:lvl5pPr marL="2018927" indent="-224325">
              <a:defRPr>
                <a:solidFill>
                  <a:schemeClr val="tx1"/>
                </a:solidFill>
                <a:latin typeface="Arial" panose="020B0604020202020204" pitchFamily="34" charset="0"/>
              </a:defRPr>
            </a:lvl5pPr>
            <a:lvl6pPr marL="2467577" indent="-224325" eaLnBrk="0" fontAlgn="base" hangingPunct="0">
              <a:spcBef>
                <a:spcPct val="0"/>
              </a:spcBef>
              <a:spcAft>
                <a:spcPct val="0"/>
              </a:spcAft>
              <a:defRPr>
                <a:solidFill>
                  <a:schemeClr val="tx1"/>
                </a:solidFill>
                <a:latin typeface="Arial" panose="020B0604020202020204" pitchFamily="34" charset="0"/>
              </a:defRPr>
            </a:lvl6pPr>
            <a:lvl7pPr marL="2916227" indent="-224325" eaLnBrk="0" fontAlgn="base" hangingPunct="0">
              <a:spcBef>
                <a:spcPct val="0"/>
              </a:spcBef>
              <a:spcAft>
                <a:spcPct val="0"/>
              </a:spcAft>
              <a:defRPr>
                <a:solidFill>
                  <a:schemeClr val="tx1"/>
                </a:solidFill>
                <a:latin typeface="Arial" panose="020B0604020202020204" pitchFamily="34" charset="0"/>
              </a:defRPr>
            </a:lvl7pPr>
            <a:lvl8pPr marL="3364878" indent="-224325" eaLnBrk="0" fontAlgn="base" hangingPunct="0">
              <a:spcBef>
                <a:spcPct val="0"/>
              </a:spcBef>
              <a:spcAft>
                <a:spcPct val="0"/>
              </a:spcAft>
              <a:defRPr>
                <a:solidFill>
                  <a:schemeClr val="tx1"/>
                </a:solidFill>
                <a:latin typeface="Arial" panose="020B0604020202020204" pitchFamily="34" charset="0"/>
              </a:defRPr>
            </a:lvl8pPr>
            <a:lvl9pPr marL="3813528" indent="-224325" eaLnBrk="0" fontAlgn="base" hangingPunct="0">
              <a:spcBef>
                <a:spcPct val="0"/>
              </a:spcBef>
              <a:spcAft>
                <a:spcPct val="0"/>
              </a:spcAft>
              <a:defRPr>
                <a:solidFill>
                  <a:schemeClr val="tx1"/>
                </a:solidFill>
                <a:latin typeface="Arial" panose="020B0604020202020204" pitchFamily="34" charset="0"/>
              </a:defRPr>
            </a:lvl9pPr>
          </a:lstStyle>
          <a:p>
            <a:pPr>
              <a:defRPr/>
            </a:pPr>
            <a:fld id="{7E4CCB56-69ED-429D-AFD7-61D6FEDA8A58}" type="slidenum">
              <a:rPr lang="en-US" altLang="en-US" kern="0"/>
              <a:pPr>
                <a:defRPr/>
              </a:pPr>
              <a:t>23</a:t>
            </a:fld>
            <a:endParaRPr lang="en-US" altLang="en-US" kern="0" dirty="0"/>
          </a:p>
        </p:txBody>
      </p:sp>
    </p:spTree>
    <p:extLst>
      <p:ext uri="{BB962C8B-B14F-4D97-AF65-F5344CB8AC3E}">
        <p14:creationId xmlns:p14="http://schemas.microsoft.com/office/powerpoint/2010/main" val="2657472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8676" name="Slide Number Placeholder 3"/>
          <p:cNvSpPr>
            <a:spLocks noGrp="1"/>
          </p:cNvSpPr>
          <p:nvPr>
            <p:ph type="sldNum" sz="quarter" idx="4294967295"/>
          </p:nvPr>
        </p:nvSpPr>
        <p:spPr bwMode="auto">
          <a:xfrm>
            <a:off x="0" y="0"/>
            <a:ext cx="0" cy="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9057" indent="-280406">
              <a:defRPr>
                <a:solidFill>
                  <a:schemeClr val="tx1"/>
                </a:solidFill>
                <a:latin typeface="Arial" panose="020B0604020202020204" pitchFamily="34" charset="0"/>
              </a:defRPr>
            </a:lvl2pPr>
            <a:lvl3pPr marL="1121626" indent="-224325">
              <a:defRPr>
                <a:solidFill>
                  <a:schemeClr val="tx1"/>
                </a:solidFill>
                <a:latin typeface="Arial" panose="020B0604020202020204" pitchFamily="34" charset="0"/>
              </a:defRPr>
            </a:lvl3pPr>
            <a:lvl4pPr marL="1570276" indent="-224325">
              <a:defRPr>
                <a:solidFill>
                  <a:schemeClr val="tx1"/>
                </a:solidFill>
                <a:latin typeface="Arial" panose="020B0604020202020204" pitchFamily="34" charset="0"/>
              </a:defRPr>
            </a:lvl4pPr>
            <a:lvl5pPr marL="2018927" indent="-224325">
              <a:defRPr>
                <a:solidFill>
                  <a:schemeClr val="tx1"/>
                </a:solidFill>
                <a:latin typeface="Arial" panose="020B0604020202020204" pitchFamily="34" charset="0"/>
              </a:defRPr>
            </a:lvl5pPr>
            <a:lvl6pPr marL="2467577" indent="-224325" eaLnBrk="0" fontAlgn="base" hangingPunct="0">
              <a:spcBef>
                <a:spcPct val="0"/>
              </a:spcBef>
              <a:spcAft>
                <a:spcPct val="0"/>
              </a:spcAft>
              <a:defRPr>
                <a:solidFill>
                  <a:schemeClr val="tx1"/>
                </a:solidFill>
                <a:latin typeface="Arial" panose="020B0604020202020204" pitchFamily="34" charset="0"/>
              </a:defRPr>
            </a:lvl6pPr>
            <a:lvl7pPr marL="2916227" indent="-224325" eaLnBrk="0" fontAlgn="base" hangingPunct="0">
              <a:spcBef>
                <a:spcPct val="0"/>
              </a:spcBef>
              <a:spcAft>
                <a:spcPct val="0"/>
              </a:spcAft>
              <a:defRPr>
                <a:solidFill>
                  <a:schemeClr val="tx1"/>
                </a:solidFill>
                <a:latin typeface="Arial" panose="020B0604020202020204" pitchFamily="34" charset="0"/>
              </a:defRPr>
            </a:lvl7pPr>
            <a:lvl8pPr marL="3364878" indent="-224325" eaLnBrk="0" fontAlgn="base" hangingPunct="0">
              <a:spcBef>
                <a:spcPct val="0"/>
              </a:spcBef>
              <a:spcAft>
                <a:spcPct val="0"/>
              </a:spcAft>
              <a:defRPr>
                <a:solidFill>
                  <a:schemeClr val="tx1"/>
                </a:solidFill>
                <a:latin typeface="Arial" panose="020B0604020202020204" pitchFamily="34" charset="0"/>
              </a:defRPr>
            </a:lvl8pPr>
            <a:lvl9pPr marL="3813528" indent="-224325" eaLnBrk="0" fontAlgn="base" hangingPunct="0">
              <a:spcBef>
                <a:spcPct val="0"/>
              </a:spcBef>
              <a:spcAft>
                <a:spcPct val="0"/>
              </a:spcAft>
              <a:defRPr>
                <a:solidFill>
                  <a:schemeClr val="tx1"/>
                </a:solidFill>
                <a:latin typeface="Arial" panose="020B0604020202020204" pitchFamily="34" charset="0"/>
              </a:defRPr>
            </a:lvl9pPr>
          </a:lstStyle>
          <a:p>
            <a:pPr>
              <a:defRPr/>
            </a:pPr>
            <a:fld id="{48308691-2AC0-407C-8545-C76B1210623E}" type="slidenum">
              <a:rPr lang="en-US" altLang="en-US" kern="0"/>
              <a:pPr>
                <a:defRPr/>
              </a:pPr>
              <a:t>24</a:t>
            </a:fld>
            <a:endParaRPr lang="en-US" altLang="en-US" kern="0" dirty="0"/>
          </a:p>
        </p:txBody>
      </p:sp>
    </p:spTree>
    <p:extLst>
      <p:ext uri="{BB962C8B-B14F-4D97-AF65-F5344CB8AC3E}">
        <p14:creationId xmlns:p14="http://schemas.microsoft.com/office/powerpoint/2010/main" val="2971695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DC277-F4CF-4C9E-9CE2-6853FE95A398}" type="slidenum">
              <a:rPr lang="en-US" smtClean="0"/>
              <a:t>27</a:t>
            </a:fld>
            <a:endParaRPr lang="en-US"/>
          </a:p>
        </p:txBody>
      </p:sp>
    </p:spTree>
    <p:extLst>
      <p:ext uri="{BB962C8B-B14F-4D97-AF65-F5344CB8AC3E}">
        <p14:creationId xmlns:p14="http://schemas.microsoft.com/office/powerpoint/2010/main" val="3308866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DC277-F4CF-4C9E-9CE2-6853FE95A398}" type="slidenum">
              <a:rPr lang="en-US" smtClean="0"/>
              <a:t>3</a:t>
            </a:fld>
            <a:endParaRPr lang="en-US" dirty="0"/>
          </a:p>
        </p:txBody>
      </p:sp>
    </p:spTree>
    <p:extLst>
      <p:ext uri="{BB962C8B-B14F-4D97-AF65-F5344CB8AC3E}">
        <p14:creationId xmlns:p14="http://schemas.microsoft.com/office/powerpoint/2010/main" val="4136090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fact, ALL medical diagnosis and treatment you provide is because of COA’s</a:t>
            </a:r>
            <a:r>
              <a:rPr lang="en-US" baseline="0" dirty="0" smtClean="0"/>
              <a:t> efforts</a:t>
            </a:r>
            <a:endParaRPr lang="en-US" dirty="0"/>
          </a:p>
        </p:txBody>
      </p:sp>
      <p:sp>
        <p:nvSpPr>
          <p:cNvPr id="4" name="Slide Number Placeholder 3"/>
          <p:cNvSpPr>
            <a:spLocks noGrp="1"/>
          </p:cNvSpPr>
          <p:nvPr>
            <p:ph type="sldNum" sz="quarter" idx="10"/>
          </p:nvPr>
        </p:nvSpPr>
        <p:spPr/>
        <p:txBody>
          <a:bodyPr/>
          <a:lstStyle/>
          <a:p>
            <a:fld id="{B0DDC277-F4CF-4C9E-9CE2-6853FE95A398}" type="slidenum">
              <a:rPr lang="en-US" smtClean="0"/>
              <a:t>8</a:t>
            </a:fld>
            <a:endParaRPr lang="en-US" dirty="0"/>
          </a:p>
        </p:txBody>
      </p:sp>
    </p:spTree>
    <p:extLst>
      <p:ext uri="{BB962C8B-B14F-4D97-AF65-F5344CB8AC3E}">
        <p14:creationId xmlns:p14="http://schemas.microsoft.com/office/powerpoint/2010/main" val="727341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DC277-F4CF-4C9E-9CE2-6853FE95A398}" type="slidenum">
              <a:rPr lang="en-US" smtClean="0"/>
              <a:t>9</a:t>
            </a:fld>
            <a:endParaRPr lang="en-US" dirty="0"/>
          </a:p>
        </p:txBody>
      </p:sp>
    </p:spTree>
    <p:extLst>
      <p:ext uri="{BB962C8B-B14F-4D97-AF65-F5344CB8AC3E}">
        <p14:creationId xmlns:p14="http://schemas.microsoft.com/office/powerpoint/2010/main" val="2136636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dirty="0"/>
              <a:t>Clinical Practice Guidelines: </a:t>
            </a:r>
            <a:r>
              <a:rPr lang="en-US" altLang="en-US" dirty="0"/>
              <a:t>What are they?</a:t>
            </a:r>
          </a:p>
          <a:p>
            <a:pPr marL="280406" indent="-280406">
              <a:buFont typeface="Arial" panose="020B0604020202020204" pitchFamily="34" charset="0"/>
              <a:buChar char="•"/>
              <a:defRPr/>
            </a:pPr>
            <a:r>
              <a:rPr lang="en-US" altLang="en-US" dirty="0"/>
              <a:t>Public Documents – education for patients</a:t>
            </a:r>
          </a:p>
          <a:p>
            <a:pPr marL="280406" indent="-280406">
              <a:buFont typeface="Arial" panose="020B0604020202020204" pitchFamily="34" charset="0"/>
              <a:buChar char="•"/>
              <a:defRPr/>
            </a:pPr>
            <a:r>
              <a:rPr lang="en-US" altLang="en-US" dirty="0"/>
              <a:t>Professional Liaison Documents</a:t>
            </a:r>
          </a:p>
          <a:p>
            <a:pPr marL="280406" indent="-280406">
              <a:buFont typeface="Arial" panose="020B0604020202020204" pitchFamily="34" charset="0"/>
              <a:buChar char="•"/>
              <a:defRPr/>
            </a:pPr>
            <a:r>
              <a:rPr lang="en-US" altLang="en-US" dirty="0"/>
              <a:t>Part of OD Curriculum</a:t>
            </a:r>
          </a:p>
          <a:p>
            <a:pPr marL="280406" indent="-280406">
              <a:buFont typeface="Arial" panose="020B0604020202020204" pitchFamily="34" charset="0"/>
              <a:buChar char="•"/>
              <a:defRPr/>
            </a:pPr>
            <a:r>
              <a:rPr lang="en-US" altLang="en-US" dirty="0"/>
              <a:t>Supporting Documents for Scope and Expansion</a:t>
            </a:r>
          </a:p>
          <a:p>
            <a:pPr marL="280406" indent="-280406">
              <a:buFont typeface="Arial" panose="020B0604020202020204" pitchFamily="34" charset="0"/>
              <a:buChar char="•"/>
              <a:defRPr/>
            </a:pPr>
            <a:r>
              <a:rPr lang="en-US" altLang="en-US" dirty="0"/>
              <a:t>Support Optometrists on the front lines. </a:t>
            </a:r>
          </a:p>
          <a:p>
            <a:pPr>
              <a:defRPr/>
            </a:pPr>
            <a:r>
              <a:rPr lang="en-US" altLang="en-US" dirty="0"/>
              <a:t>To address the problem of multiple guidelines with varying information, possible bias and questionable trustworthiness . </a:t>
            </a:r>
          </a:p>
          <a:p>
            <a:pPr marL="280406" indent="-280406">
              <a:buFont typeface="Arial" panose="020B0604020202020204" pitchFamily="34" charset="0"/>
              <a:buChar char="•"/>
              <a:defRPr/>
            </a:pPr>
            <a:r>
              <a:rPr lang="en-US" altLang="en-US" dirty="0"/>
              <a:t>U.S. Congress through the Medicare Improvements for Patients and Providers Act of 2008, asked the Institute of Medicine (IOM) to determine the best methods for guideline development</a:t>
            </a:r>
          </a:p>
          <a:p>
            <a:pPr marL="280406" indent="-280406">
              <a:buFont typeface="Arial" panose="020B0604020202020204" pitchFamily="34" charset="0"/>
              <a:buChar char="•"/>
              <a:defRPr/>
            </a:pPr>
            <a:r>
              <a:rPr lang="en-US" altLang="en-US" dirty="0"/>
              <a:t>Reports were released in March 2011 (final 2012 - </a:t>
            </a:r>
            <a:r>
              <a:rPr lang="en-US" altLang="en-US" b="1" dirty="0"/>
              <a:t>AOA Follows These Standards for Guidelines. </a:t>
            </a:r>
          </a:p>
          <a:p>
            <a:pPr eaLnBrk="1" hangingPunct="1">
              <a:spcBef>
                <a:spcPct val="0"/>
              </a:spcBef>
              <a:defRPr/>
            </a:pPr>
            <a:endParaRPr lang="en-US" altLang="en-US" dirty="0"/>
          </a:p>
        </p:txBody>
      </p:sp>
    </p:spTree>
    <p:extLst>
      <p:ext uri="{BB962C8B-B14F-4D97-AF65-F5344CB8AC3E}">
        <p14:creationId xmlns:p14="http://schemas.microsoft.com/office/powerpoint/2010/main" val="4085570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F3B93-0EB0-4751-BC89-A29B7A729E69}" type="slidenum">
              <a:rPr lang="en-US" smtClean="0"/>
              <a:t>14</a:t>
            </a:fld>
            <a:endParaRPr lang="en-US" dirty="0"/>
          </a:p>
        </p:txBody>
      </p:sp>
    </p:spTree>
    <p:extLst>
      <p:ext uri="{BB962C8B-B14F-4D97-AF65-F5344CB8AC3E}">
        <p14:creationId xmlns:p14="http://schemas.microsoft.com/office/powerpoint/2010/main" val="3079175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F3B93-0EB0-4751-BC89-A29B7A729E69}" type="slidenum">
              <a:rPr lang="en-US" smtClean="0"/>
              <a:t>15</a:t>
            </a:fld>
            <a:endParaRPr lang="en-US" dirty="0"/>
          </a:p>
        </p:txBody>
      </p:sp>
    </p:spTree>
    <p:extLst>
      <p:ext uri="{BB962C8B-B14F-4D97-AF65-F5344CB8AC3E}">
        <p14:creationId xmlns:p14="http://schemas.microsoft.com/office/powerpoint/2010/main" val="997902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F3B93-0EB0-4751-BC89-A29B7A729E69}" type="slidenum">
              <a:rPr lang="en-US" smtClean="0"/>
              <a:t>16</a:t>
            </a:fld>
            <a:endParaRPr lang="en-US" dirty="0"/>
          </a:p>
        </p:txBody>
      </p:sp>
    </p:spTree>
    <p:extLst>
      <p:ext uri="{BB962C8B-B14F-4D97-AF65-F5344CB8AC3E}">
        <p14:creationId xmlns:p14="http://schemas.microsoft.com/office/powerpoint/2010/main" val="1743314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F3B93-0EB0-4751-BC89-A29B7A729E69}" type="slidenum">
              <a:rPr lang="en-US" smtClean="0"/>
              <a:t>20</a:t>
            </a:fld>
            <a:endParaRPr lang="en-US" dirty="0"/>
          </a:p>
        </p:txBody>
      </p:sp>
    </p:spTree>
    <p:extLst>
      <p:ext uri="{BB962C8B-B14F-4D97-AF65-F5344CB8AC3E}">
        <p14:creationId xmlns:p14="http://schemas.microsoft.com/office/powerpoint/2010/main" val="227607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6814B9-CE1C-48D7-850F-5F667F265766}"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72476-8F80-4717-AA3D-5ED146AC1763}" type="slidenum">
              <a:rPr lang="en-US" smtClean="0"/>
              <a:t>‹#›</a:t>
            </a:fld>
            <a:endParaRPr lang="en-US"/>
          </a:p>
        </p:txBody>
      </p:sp>
    </p:spTree>
    <p:extLst>
      <p:ext uri="{BB962C8B-B14F-4D97-AF65-F5344CB8AC3E}">
        <p14:creationId xmlns:p14="http://schemas.microsoft.com/office/powerpoint/2010/main" val="835181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6814B9-CE1C-48D7-850F-5F667F265766}"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72476-8F80-4717-AA3D-5ED146AC1763}" type="slidenum">
              <a:rPr lang="en-US" smtClean="0"/>
              <a:t>‹#›</a:t>
            </a:fld>
            <a:endParaRPr lang="en-US"/>
          </a:p>
        </p:txBody>
      </p:sp>
    </p:spTree>
    <p:extLst>
      <p:ext uri="{BB962C8B-B14F-4D97-AF65-F5344CB8AC3E}">
        <p14:creationId xmlns:p14="http://schemas.microsoft.com/office/powerpoint/2010/main" val="59030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6814B9-CE1C-48D7-850F-5F667F265766}"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72476-8F80-4717-AA3D-5ED146AC1763}" type="slidenum">
              <a:rPr lang="en-US" smtClean="0"/>
              <a:t>‹#›</a:t>
            </a:fld>
            <a:endParaRPr lang="en-US"/>
          </a:p>
        </p:txBody>
      </p:sp>
    </p:spTree>
    <p:extLst>
      <p:ext uri="{BB962C8B-B14F-4D97-AF65-F5344CB8AC3E}">
        <p14:creationId xmlns:p14="http://schemas.microsoft.com/office/powerpoint/2010/main" val="357468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1"/>
            <a:ext cx="8229600" cy="339447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8024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1"/>
            <a:ext cx="8229600" cy="339447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8024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1"/>
            <a:ext cx="8229600" cy="339447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08266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6814B9-CE1C-48D7-850F-5F667F265766}"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72476-8F80-4717-AA3D-5ED146AC1763}" type="slidenum">
              <a:rPr lang="en-US" smtClean="0"/>
              <a:t>‹#›</a:t>
            </a:fld>
            <a:endParaRPr lang="en-US"/>
          </a:p>
        </p:txBody>
      </p:sp>
    </p:spTree>
    <p:extLst>
      <p:ext uri="{BB962C8B-B14F-4D97-AF65-F5344CB8AC3E}">
        <p14:creationId xmlns:p14="http://schemas.microsoft.com/office/powerpoint/2010/main" val="153400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6814B9-CE1C-48D7-850F-5F667F265766}"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72476-8F80-4717-AA3D-5ED146AC1763}" type="slidenum">
              <a:rPr lang="en-US" smtClean="0"/>
              <a:t>‹#›</a:t>
            </a:fld>
            <a:endParaRPr lang="en-US"/>
          </a:p>
        </p:txBody>
      </p:sp>
    </p:spTree>
    <p:extLst>
      <p:ext uri="{BB962C8B-B14F-4D97-AF65-F5344CB8AC3E}">
        <p14:creationId xmlns:p14="http://schemas.microsoft.com/office/powerpoint/2010/main" val="681274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6814B9-CE1C-48D7-850F-5F667F265766}" type="datetimeFigureOut">
              <a:rPr lang="en-US" smtClean="0"/>
              <a:t>10/15/2019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72476-8F80-4717-AA3D-5ED146AC1763}" type="slidenum">
              <a:rPr lang="en-US" smtClean="0"/>
              <a:t>‹#›</a:t>
            </a:fld>
            <a:endParaRPr lang="en-US"/>
          </a:p>
        </p:txBody>
      </p:sp>
    </p:spTree>
    <p:extLst>
      <p:ext uri="{BB962C8B-B14F-4D97-AF65-F5344CB8AC3E}">
        <p14:creationId xmlns:p14="http://schemas.microsoft.com/office/powerpoint/2010/main" val="1435422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6814B9-CE1C-48D7-850F-5F667F265766}" type="datetimeFigureOut">
              <a:rPr lang="en-US" smtClean="0"/>
              <a:t>10/15/2019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D72476-8F80-4717-AA3D-5ED146AC1763}" type="slidenum">
              <a:rPr lang="en-US" smtClean="0"/>
              <a:t>‹#›</a:t>
            </a:fld>
            <a:endParaRPr lang="en-US"/>
          </a:p>
        </p:txBody>
      </p:sp>
    </p:spTree>
    <p:extLst>
      <p:ext uri="{BB962C8B-B14F-4D97-AF65-F5344CB8AC3E}">
        <p14:creationId xmlns:p14="http://schemas.microsoft.com/office/powerpoint/2010/main" val="2686832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6814B9-CE1C-48D7-850F-5F667F265766}" type="datetimeFigureOut">
              <a:rPr lang="en-US" smtClean="0"/>
              <a:t>10/15/2019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D72476-8F80-4717-AA3D-5ED146AC1763}" type="slidenum">
              <a:rPr lang="en-US" smtClean="0"/>
              <a:t>‹#›</a:t>
            </a:fld>
            <a:endParaRPr lang="en-US"/>
          </a:p>
        </p:txBody>
      </p:sp>
    </p:spTree>
    <p:extLst>
      <p:ext uri="{BB962C8B-B14F-4D97-AF65-F5344CB8AC3E}">
        <p14:creationId xmlns:p14="http://schemas.microsoft.com/office/powerpoint/2010/main" val="446216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814B9-CE1C-48D7-850F-5F667F265766}" type="datetimeFigureOut">
              <a:rPr lang="en-US" smtClean="0"/>
              <a:t>10/15/2019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D72476-8F80-4717-AA3D-5ED146AC1763}" type="slidenum">
              <a:rPr lang="en-US" smtClean="0"/>
              <a:t>‹#›</a:t>
            </a:fld>
            <a:endParaRPr lang="en-US"/>
          </a:p>
        </p:txBody>
      </p:sp>
    </p:spTree>
    <p:extLst>
      <p:ext uri="{BB962C8B-B14F-4D97-AF65-F5344CB8AC3E}">
        <p14:creationId xmlns:p14="http://schemas.microsoft.com/office/powerpoint/2010/main" val="2820042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6814B9-CE1C-48D7-850F-5F667F265766}" type="datetimeFigureOut">
              <a:rPr lang="en-US" smtClean="0"/>
              <a:t>10/15/2019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72476-8F80-4717-AA3D-5ED146AC1763}" type="slidenum">
              <a:rPr lang="en-US" smtClean="0"/>
              <a:t>‹#›</a:t>
            </a:fld>
            <a:endParaRPr lang="en-US"/>
          </a:p>
        </p:txBody>
      </p:sp>
    </p:spTree>
    <p:extLst>
      <p:ext uri="{BB962C8B-B14F-4D97-AF65-F5344CB8AC3E}">
        <p14:creationId xmlns:p14="http://schemas.microsoft.com/office/powerpoint/2010/main" val="1030359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6814B9-CE1C-48D7-850F-5F667F265766}" type="datetimeFigureOut">
              <a:rPr lang="en-US" smtClean="0"/>
              <a:t>10/15/2019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72476-8F80-4717-AA3D-5ED146AC1763}" type="slidenum">
              <a:rPr lang="en-US" smtClean="0"/>
              <a:t>‹#›</a:t>
            </a:fld>
            <a:endParaRPr lang="en-US"/>
          </a:p>
        </p:txBody>
      </p:sp>
    </p:spTree>
    <p:extLst>
      <p:ext uri="{BB962C8B-B14F-4D97-AF65-F5344CB8AC3E}">
        <p14:creationId xmlns:p14="http://schemas.microsoft.com/office/powerpoint/2010/main" val="1941854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36814B9-CE1C-48D7-850F-5F667F265766}" type="datetimeFigureOut">
              <a:rPr lang="en-US" smtClean="0"/>
              <a:t>10/15/2019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2D72476-8F80-4717-AA3D-5ED146AC1763}" type="slidenum">
              <a:rPr lang="en-US" smtClean="0"/>
              <a:t>‹#›</a:t>
            </a:fld>
            <a:endParaRPr lang="en-US"/>
          </a:p>
        </p:txBody>
      </p:sp>
    </p:spTree>
    <p:extLst>
      <p:ext uri="{BB962C8B-B14F-4D97-AF65-F5344CB8AC3E}">
        <p14:creationId xmlns:p14="http://schemas.microsoft.com/office/powerpoint/2010/main" val="572015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5"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hyperlink" Target="http://www.aoa.org/MOR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mailview.bulletinhealthcare.com/mailview.aspx?m=2019092401aoa&amp;r=6389096-c92e&amp;l=000-451&amp;t=c"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mailview.bulletinhealthcare.com/mailview.aspx?m=2019092401aoa&amp;r=6389096-c92e&amp;l=000-451&amp;t=c" TargetMode="Externa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17.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027" name="Picture 3" descr="C:\Users\jhaas\Downloads\COA membership matters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7"/>
            <a:ext cx="9144000" cy="5143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4522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Content Placeholder 5"/>
          <p:cNvSpPr>
            <a:spLocks noGrp="1"/>
          </p:cNvSpPr>
          <p:nvPr>
            <p:ph idx="1"/>
          </p:nvPr>
        </p:nvSpPr>
        <p:spPr/>
        <p:txBody>
          <a:bodyPr/>
          <a:lstStyle/>
          <a:p>
            <a:endParaRPr lang="en-US" dirty="0"/>
          </a:p>
        </p:txBody>
      </p:sp>
      <p:pic>
        <p:nvPicPr>
          <p:cNvPr id="7"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891208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C:\Users\jhaas\Downloads\COA membership matters (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 y="1413"/>
            <a:ext cx="9144000" cy="51431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170" b="7037"/>
          <a:stretch/>
        </p:blipFill>
        <p:spPr>
          <a:xfrm>
            <a:off x="4679004" y="0"/>
            <a:ext cx="4464996" cy="4781550"/>
          </a:xfrm>
          <a:prstGeom prst="rect">
            <a:avLst/>
          </a:prstGeom>
        </p:spPr>
      </p:pic>
    </p:spTree>
    <p:extLst>
      <p:ext uri="{BB962C8B-B14F-4D97-AF65-F5344CB8AC3E}">
        <p14:creationId xmlns:p14="http://schemas.microsoft.com/office/powerpoint/2010/main" val="209592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C:\Users\jhaas\Downloads\Copy of Member Ben header.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448" b="17392"/>
          <a:stretch/>
        </p:blipFill>
        <p:spPr bwMode="auto">
          <a:xfrm>
            <a:off x="0" y="361950"/>
            <a:ext cx="9144000" cy="31455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haas\Downloads\COA membership matters (1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77" t="50000" r="10700" b="12685"/>
          <a:stretch/>
        </p:blipFill>
        <p:spPr bwMode="auto">
          <a:xfrm>
            <a:off x="2895600" y="3507549"/>
            <a:ext cx="6031523" cy="1645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7730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47750"/>
            <a:ext cx="691396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2"/>
          <p:cNvSpPr txBox="1">
            <a:spLocks noChangeArrowheads="1"/>
          </p:cNvSpPr>
          <p:nvPr/>
        </p:nvSpPr>
        <p:spPr bwMode="auto">
          <a:xfrm>
            <a:off x="2043954" y="533400"/>
            <a:ext cx="7100047" cy="6994222"/>
          </a:xfrm>
          <a:prstGeom prst="rect">
            <a:avLst/>
          </a:prstGeom>
          <a:gradFill flip="none" rotWithShape="1">
            <a:gsLst>
              <a:gs pos="48700">
                <a:srgbClr val="203864"/>
              </a:gs>
              <a:gs pos="0">
                <a:srgbClr val="203864"/>
              </a:gs>
              <a:gs pos="100000">
                <a:srgbClr val="203864">
                  <a:alpha val="0"/>
                </a:srgbClr>
              </a:gs>
            </a:gsLst>
            <a:lin ang="10800000" scaled="1"/>
            <a:tileRect/>
          </a:gradFill>
          <a:ln>
            <a:noFill/>
          </a:ln>
        </p:spPr>
        <p:txBody>
          <a:bodyPr lIns="68580" tIns="34290" rIns="68580" bIns="3429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a:p>
        </p:txBody>
      </p:sp>
      <p:sp>
        <p:nvSpPr>
          <p:cNvPr id="12" name="Rectangle 11"/>
          <p:cNvSpPr/>
          <p:nvPr/>
        </p:nvSpPr>
        <p:spPr>
          <a:xfrm>
            <a:off x="4572000" y="1352550"/>
            <a:ext cx="4495800" cy="3300904"/>
          </a:xfrm>
          <a:prstGeom prst="rect">
            <a:avLst/>
          </a:prstGeom>
        </p:spPr>
        <p:txBody>
          <a:bodyPr wrap="square" lIns="68580" tIns="34290" rIns="68580" bIns="34290">
            <a:spAutoFit/>
          </a:bodyPr>
          <a:lstStyle/>
          <a:p>
            <a:pPr>
              <a:defRPr/>
            </a:pPr>
            <a:endParaRPr lang="en-US" sz="1500" b="1" dirty="0" smtClean="0">
              <a:solidFill>
                <a:schemeClr val="bg1"/>
              </a:solidFill>
              <a:latin typeface="Segoe UI Light" panose="020B0502040204020203" pitchFamily="34" charset="0"/>
            </a:endParaRPr>
          </a:p>
          <a:p>
            <a:pPr>
              <a:defRPr/>
            </a:pPr>
            <a:r>
              <a:rPr lang="en-US" sz="2700" b="1" dirty="0" smtClean="0">
                <a:solidFill>
                  <a:srgbClr val="61D9D6"/>
                </a:solidFill>
                <a:latin typeface="Franklin Gothic Demi Cond" panose="020B0706030402020204" pitchFamily="34" charset="0"/>
              </a:rPr>
              <a:t>AOA EVIDENCE-BASED </a:t>
            </a:r>
          </a:p>
          <a:p>
            <a:pPr>
              <a:defRPr/>
            </a:pPr>
            <a:r>
              <a:rPr lang="en-US" sz="2700" b="1" dirty="0" smtClean="0">
                <a:solidFill>
                  <a:srgbClr val="61D9D6"/>
                </a:solidFill>
                <a:latin typeface="Franklin Gothic Demi Cond" panose="020B0706030402020204" pitchFamily="34" charset="0"/>
              </a:rPr>
              <a:t>CLINICAL PRACTICE GUIDELINES</a:t>
            </a:r>
          </a:p>
          <a:p>
            <a:pPr>
              <a:defRPr/>
            </a:pPr>
            <a:endParaRPr lang="en-US" sz="1500" b="1" dirty="0">
              <a:solidFill>
                <a:schemeClr val="bg1"/>
              </a:solidFill>
              <a:latin typeface="Franklin Gothic Demi Cond" panose="020B0706030402020204" pitchFamily="34" charset="0"/>
            </a:endParaRPr>
          </a:p>
          <a:p>
            <a:pPr marL="685800" indent="-257162">
              <a:buFont typeface="Arial" panose="020B0604020202020204" pitchFamily="34" charset="0"/>
              <a:buChar char="•"/>
              <a:defRPr/>
            </a:pPr>
            <a:r>
              <a:rPr lang="en-US" sz="2400" dirty="0">
                <a:solidFill>
                  <a:schemeClr val="bg1"/>
                </a:solidFill>
                <a:latin typeface="Franklin Gothic Demi Cond" panose="020B0706030402020204" pitchFamily="34" charset="0"/>
              </a:rPr>
              <a:t>Adult Eye and Vision </a:t>
            </a:r>
            <a:r>
              <a:rPr lang="en-US" sz="2400" dirty="0" smtClean="0">
                <a:solidFill>
                  <a:schemeClr val="bg1"/>
                </a:solidFill>
                <a:latin typeface="Franklin Gothic Demi Cond" panose="020B0706030402020204" pitchFamily="34" charset="0"/>
              </a:rPr>
              <a:t>Examination</a:t>
            </a:r>
            <a:endParaRPr lang="en-US" sz="2400" dirty="0">
              <a:solidFill>
                <a:schemeClr val="bg1"/>
              </a:solidFill>
              <a:latin typeface="Franklin Gothic Demi Cond" panose="020B0706030402020204" pitchFamily="34" charset="0"/>
            </a:endParaRPr>
          </a:p>
          <a:p>
            <a:pPr marL="685800">
              <a:defRPr/>
            </a:pPr>
            <a:endParaRPr lang="en-US" sz="1500" dirty="0">
              <a:solidFill>
                <a:schemeClr val="bg1"/>
              </a:solidFill>
              <a:latin typeface="Franklin Gothic Demi Cond" panose="020B0706030402020204" pitchFamily="34" charset="0"/>
            </a:endParaRPr>
          </a:p>
          <a:p>
            <a:pPr marL="685800" indent="-257162">
              <a:buFont typeface="Arial" panose="020B0604020202020204" pitchFamily="34" charset="0"/>
              <a:buChar char="•"/>
              <a:defRPr/>
            </a:pPr>
            <a:r>
              <a:rPr lang="en-US" sz="2400" dirty="0">
                <a:solidFill>
                  <a:schemeClr val="bg1"/>
                </a:solidFill>
                <a:latin typeface="Franklin Gothic Demi Cond" panose="020B0706030402020204" pitchFamily="34" charset="0"/>
              </a:rPr>
              <a:t>Pediatric Eye and Vision Examination </a:t>
            </a:r>
          </a:p>
          <a:p>
            <a:pPr>
              <a:defRPr/>
            </a:pPr>
            <a:r>
              <a:rPr lang="en-US" sz="1500" dirty="0">
                <a:solidFill>
                  <a:schemeClr val="accent5">
                    <a:lumMod val="20000"/>
                    <a:lumOff val="80000"/>
                  </a:schemeClr>
                </a:solidFill>
                <a:latin typeface="Segoe UI Light" panose="020B0502040204020203" pitchFamily="34" charset="0"/>
              </a:rPr>
              <a:t>      </a:t>
            </a:r>
            <a:endParaRPr lang="en-US" dirty="0">
              <a:solidFill>
                <a:schemeClr val="accent5">
                  <a:lumMod val="20000"/>
                  <a:lumOff val="80000"/>
                </a:schemeClr>
              </a:solidFill>
              <a:latin typeface="Segoe UI Light" panose="020B0502040204020203" pitchFamily="34" charset="0"/>
            </a:endParaRPr>
          </a:p>
        </p:txBody>
      </p:sp>
      <p:sp>
        <p:nvSpPr>
          <p:cNvPr id="2" name="Title 1"/>
          <p:cNvSpPr>
            <a:spLocks noGrp="1"/>
          </p:cNvSpPr>
          <p:nvPr>
            <p:ph type="title"/>
          </p:nvPr>
        </p:nvSpPr>
        <p:spPr/>
        <p:txBody>
          <a:bodyPr/>
          <a:lstStyle/>
          <a:p>
            <a:endParaRPr lang="en-US" dirty="0"/>
          </a:p>
        </p:txBody>
      </p:sp>
      <p:sp>
        <p:nvSpPr>
          <p:cNvPr id="10" name="Title 7"/>
          <p:cNvSpPr txBox="1">
            <a:spLocks/>
          </p:cNvSpPr>
          <p:nvPr/>
        </p:nvSpPr>
        <p:spPr>
          <a:xfrm>
            <a:off x="304800" y="-19050"/>
            <a:ext cx="84582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rgbClr val="002F42"/>
                </a:solidFill>
                <a:latin typeface="Franklin Gothic Demi Cond" panose="020B0706030402020204" pitchFamily="34" charset="0"/>
              </a:rPr>
              <a:t>HIGHER </a:t>
            </a:r>
            <a:r>
              <a:rPr lang="en-US" sz="4000" b="1" dirty="0" smtClean="0">
                <a:solidFill>
                  <a:srgbClr val="002F42"/>
                </a:solidFill>
                <a:latin typeface="Franklin Gothic Demi Cond" panose="020B0706030402020204" pitchFamily="34" charset="0"/>
              </a:rPr>
              <a:t>MEDICARE REIMBURSEMENTS</a:t>
            </a:r>
            <a:endParaRPr lang="en-US" sz="4000" b="1" dirty="0">
              <a:solidFill>
                <a:srgbClr val="002F42"/>
              </a:solidFill>
              <a:latin typeface="Franklin Gothic Demi Cond" panose="020B0706030402020204" pitchFamily="34" charset="0"/>
            </a:endParaRPr>
          </a:p>
        </p:txBody>
      </p:sp>
      <p:pic>
        <p:nvPicPr>
          <p:cNvPr id="13" name="Picture 2" descr="C:\Users\jhaas\Downloads\COA membership matters (10).png"/>
          <p:cNvPicPr>
            <a:picLocks noChangeAspect="1" noChangeArrowheads="1"/>
          </p:cNvPicPr>
          <p:nvPr/>
        </p:nvPicPr>
        <p:blipFill rotWithShape="1">
          <a:blip r:embed="rId4">
            <a:extLst>
              <a:ext uri="{28A0092B-C50C-407E-A947-70E740481C1C}">
                <a14:useLocalDpi xmlns:a14="http://schemas.microsoft.com/office/drawing/2010/main" val="0"/>
              </a:ext>
            </a:extLst>
          </a:blip>
          <a:srcRect b="78108"/>
          <a:stretch/>
        </p:blipFill>
        <p:spPr bwMode="auto">
          <a:xfrm>
            <a:off x="1587" y="1413"/>
            <a:ext cx="9144000" cy="1125929"/>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7"/>
          <p:cNvSpPr txBox="1">
            <a:spLocks/>
          </p:cNvSpPr>
          <p:nvPr/>
        </p:nvSpPr>
        <p:spPr>
          <a:xfrm>
            <a:off x="76200" y="209550"/>
            <a:ext cx="10134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rgbClr val="002F42"/>
                </a:solidFill>
                <a:latin typeface="Franklin Gothic Demi Cond" panose="020B0706030402020204" pitchFamily="34" charset="0"/>
              </a:rPr>
              <a:t>TOOLS TO PROVIDE BEST POSSIBLE PATIENT CARE</a:t>
            </a:r>
            <a:r>
              <a:rPr lang="en-US" sz="3600" b="1" dirty="0">
                <a:solidFill>
                  <a:srgbClr val="002F42"/>
                </a:solidFill>
                <a:latin typeface="Franklin Gothic Demi Cond" panose="020B0706030402020204" pitchFamily="34" charset="0"/>
              </a:rPr>
              <a:t/>
            </a:r>
            <a:br>
              <a:rPr lang="en-US" sz="3600" b="1" dirty="0">
                <a:solidFill>
                  <a:srgbClr val="002F42"/>
                </a:solidFill>
                <a:latin typeface="Franklin Gothic Demi Cond" panose="020B0706030402020204" pitchFamily="34" charset="0"/>
              </a:rPr>
            </a:br>
            <a:endParaRPr lang="en-US" sz="3600" b="1" dirty="0">
              <a:solidFill>
                <a:srgbClr val="002F42"/>
              </a:solidFill>
              <a:latin typeface="Franklin Gothic Demi Cond" panose="020B0706030402020204" pitchFamily="34" charset="0"/>
            </a:endParaRPr>
          </a:p>
        </p:txBody>
      </p:sp>
    </p:spTree>
    <p:extLst>
      <p:ext uri="{BB962C8B-B14F-4D97-AF65-F5344CB8AC3E}">
        <p14:creationId xmlns:p14="http://schemas.microsoft.com/office/powerpoint/2010/main" val="29558696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animEffect transition="in" filter="fade">
                                      <p:cBhvr>
                                        <p:cTn id="7" dur="1000"/>
                                        <p:tgtEl>
                                          <p:spTgt spid="12">
                                            <p:txEl>
                                              <p:pRg st="4" end="4"/>
                                            </p:txEl>
                                          </p:spTgt>
                                        </p:tgtEl>
                                      </p:cBhvr>
                                    </p:animEffect>
                                    <p:anim calcmode="lin" valueType="num">
                                      <p:cBhvr>
                                        <p:cTn id="8"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6" end="6"/>
                                            </p:txEl>
                                          </p:spTgt>
                                        </p:tgtEl>
                                        <p:attrNameLst>
                                          <p:attrName>style.visibility</p:attrName>
                                        </p:attrNameLst>
                                      </p:cBhvr>
                                      <p:to>
                                        <p:strVal val="visible"/>
                                      </p:to>
                                    </p:set>
                                    <p:animEffect transition="in" filter="fade">
                                      <p:cBhvr>
                                        <p:cTn id="12" dur="1000"/>
                                        <p:tgtEl>
                                          <p:spTgt spid="12">
                                            <p:txEl>
                                              <p:pRg st="6" end="6"/>
                                            </p:txEl>
                                          </p:spTgt>
                                        </p:tgtEl>
                                      </p:cBhvr>
                                    </p:animEffect>
                                    <p:anim calcmode="lin" valueType="num">
                                      <p:cBhvr>
                                        <p:cTn id="13"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xEl>
                                              <p:pRg st="7" end="7"/>
                                            </p:txEl>
                                          </p:spTgt>
                                        </p:tgtEl>
                                        <p:attrNameLst>
                                          <p:attrName>style.visibility</p:attrName>
                                        </p:attrNameLst>
                                      </p:cBhvr>
                                      <p:to>
                                        <p:strVal val="visible"/>
                                      </p:to>
                                    </p:set>
                                    <p:animEffect transition="in" filter="fade">
                                      <p:cBhvr>
                                        <p:cTn id="17" dur="1000"/>
                                        <p:tgtEl>
                                          <p:spTgt spid="12">
                                            <p:txEl>
                                              <p:pRg st="7" end="7"/>
                                            </p:txEl>
                                          </p:spTgt>
                                        </p:tgtEl>
                                      </p:cBhvr>
                                    </p:animEffect>
                                    <p:anim calcmode="lin" valueType="num">
                                      <p:cBhvr>
                                        <p:cTn id="18"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jhaas\Downloads\COA membership matters (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413"/>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20987" y="1599752"/>
            <a:ext cx="2171700" cy="1077218"/>
          </a:xfrm>
          <a:prstGeom prst="rect">
            <a:avLst/>
          </a:prstGeom>
          <a:noFill/>
        </p:spPr>
        <p:txBody>
          <a:bodyPr wrap="square" rtlCol="0">
            <a:spAutoFit/>
          </a:bodyPr>
          <a:lstStyle/>
          <a:p>
            <a:r>
              <a:rPr lang="en-US" sz="1600" dirty="0" smtClean="0">
                <a:solidFill>
                  <a:srgbClr val="002F42"/>
                </a:solidFill>
                <a:latin typeface="Franklin Gothic Demi Cond" panose="020B0706030402020204" pitchFamily="34" charset="0"/>
              </a:rPr>
              <a:t>$499 Members </a:t>
            </a:r>
          </a:p>
          <a:p>
            <a:r>
              <a:rPr lang="en-US" sz="1600" dirty="0" smtClean="0">
                <a:solidFill>
                  <a:srgbClr val="002F42"/>
                </a:solidFill>
                <a:latin typeface="Franklin Gothic Demi Cond" panose="020B0706030402020204" pitchFamily="34" charset="0"/>
              </a:rPr>
              <a:t>$650 Non-Members</a:t>
            </a:r>
          </a:p>
          <a:p>
            <a:r>
              <a:rPr lang="en-US" sz="1600" dirty="0" smtClean="0">
                <a:solidFill>
                  <a:srgbClr val="46C6C3"/>
                </a:solidFill>
                <a:latin typeface="Franklin Gothic Demi Cond" panose="020B0706030402020204" pitchFamily="34" charset="0"/>
              </a:rPr>
              <a:t>20 hours CE + meals </a:t>
            </a:r>
          </a:p>
          <a:p>
            <a:r>
              <a:rPr lang="en-US" sz="1600" dirty="0" smtClean="0">
                <a:solidFill>
                  <a:srgbClr val="46C6C3"/>
                </a:solidFill>
                <a:latin typeface="Franklin Gothic Demi Cond" panose="020B0706030402020204" pitchFamily="34" charset="0"/>
              </a:rPr>
              <a:t>+ expo + reception</a:t>
            </a:r>
            <a:endParaRPr lang="en-US" sz="1600" dirty="0">
              <a:solidFill>
                <a:srgbClr val="46C6C3"/>
              </a:solidFill>
              <a:latin typeface="Franklin Gothic Demi Cond" panose="020B0706030402020204" pitchFamily="34" charset="0"/>
            </a:endParaRPr>
          </a:p>
        </p:txBody>
      </p:sp>
      <p:sp>
        <p:nvSpPr>
          <p:cNvPr id="12" name="Title 7"/>
          <p:cNvSpPr txBox="1">
            <a:spLocks/>
          </p:cNvSpPr>
          <p:nvPr/>
        </p:nvSpPr>
        <p:spPr>
          <a:xfrm>
            <a:off x="76200" y="209550"/>
            <a:ext cx="10134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rgbClr val="002F42"/>
                </a:solidFill>
                <a:latin typeface="Franklin Gothic Demi Cond" panose="020B0706030402020204" pitchFamily="34" charset="0"/>
              </a:rPr>
              <a:t>EDUCATION &amp; LEARNING</a:t>
            </a:r>
            <a:r>
              <a:rPr lang="en-US" sz="3600" b="1" dirty="0">
                <a:solidFill>
                  <a:srgbClr val="002F42"/>
                </a:solidFill>
                <a:latin typeface="Franklin Gothic Demi Cond" panose="020B0706030402020204" pitchFamily="34" charset="0"/>
              </a:rPr>
              <a:t/>
            </a:r>
            <a:br>
              <a:rPr lang="en-US" sz="3600" b="1" dirty="0">
                <a:solidFill>
                  <a:srgbClr val="002F42"/>
                </a:solidFill>
                <a:latin typeface="Franklin Gothic Demi Cond" panose="020B0706030402020204" pitchFamily="34" charset="0"/>
              </a:rPr>
            </a:br>
            <a:endParaRPr lang="en-US" sz="3600" b="1" dirty="0">
              <a:solidFill>
                <a:srgbClr val="002F42"/>
              </a:solidFill>
              <a:latin typeface="Franklin Gothic Demi Cond" panose="020B0706030402020204" pitchFamily="34" charset="0"/>
            </a:endParaRPr>
          </a:p>
        </p:txBody>
      </p:sp>
      <p:pic>
        <p:nvPicPr>
          <p:cNvPr id="3074" name="Picture 2" descr="C:\Users\jhaas\Downloads\Copy of ms19 button (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87" y="1352549"/>
            <a:ext cx="251460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haas\Downloads\Copy of Copy of Copy of Copy of MS web banner (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0125" y="1371675"/>
            <a:ext cx="2514600" cy="15716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315200" y="1618878"/>
            <a:ext cx="2171700" cy="1077218"/>
          </a:xfrm>
          <a:prstGeom prst="rect">
            <a:avLst/>
          </a:prstGeom>
          <a:noFill/>
        </p:spPr>
        <p:txBody>
          <a:bodyPr wrap="square" rtlCol="0">
            <a:spAutoFit/>
          </a:bodyPr>
          <a:lstStyle/>
          <a:p>
            <a:r>
              <a:rPr lang="en-US" sz="1600" dirty="0" smtClean="0">
                <a:solidFill>
                  <a:srgbClr val="002F42"/>
                </a:solidFill>
                <a:latin typeface="Franklin Gothic Demi Cond" panose="020B0706030402020204" pitchFamily="34" charset="0"/>
              </a:rPr>
              <a:t>$75 Members </a:t>
            </a:r>
          </a:p>
          <a:p>
            <a:r>
              <a:rPr lang="en-US" sz="1600" dirty="0" smtClean="0">
                <a:solidFill>
                  <a:srgbClr val="002F42"/>
                </a:solidFill>
                <a:latin typeface="Franklin Gothic Demi Cond" panose="020B0706030402020204" pitchFamily="34" charset="0"/>
              </a:rPr>
              <a:t>$199 Non-Members</a:t>
            </a:r>
          </a:p>
          <a:p>
            <a:r>
              <a:rPr lang="en-US" sz="1600" dirty="0">
                <a:solidFill>
                  <a:srgbClr val="46C6C3"/>
                </a:solidFill>
                <a:latin typeface="Franklin Gothic Demi Cond" panose="020B0706030402020204" pitchFamily="34" charset="0"/>
              </a:rPr>
              <a:t>6 hours CE + </a:t>
            </a:r>
            <a:endParaRPr lang="en-US" sz="1600" dirty="0" smtClean="0">
              <a:solidFill>
                <a:srgbClr val="46C6C3"/>
              </a:solidFill>
              <a:latin typeface="Franklin Gothic Demi Cond" panose="020B0706030402020204" pitchFamily="34" charset="0"/>
            </a:endParaRPr>
          </a:p>
          <a:p>
            <a:r>
              <a:rPr lang="en-US" sz="1600" dirty="0" smtClean="0">
                <a:solidFill>
                  <a:srgbClr val="46C6C3"/>
                </a:solidFill>
                <a:latin typeface="Franklin Gothic Demi Cond" panose="020B0706030402020204" pitchFamily="34" charset="0"/>
              </a:rPr>
              <a:t>breakfast </a:t>
            </a:r>
            <a:r>
              <a:rPr lang="en-US" sz="1600" dirty="0">
                <a:solidFill>
                  <a:srgbClr val="46C6C3"/>
                </a:solidFill>
                <a:latin typeface="Franklin Gothic Demi Cond" panose="020B0706030402020204" pitchFamily="34" charset="0"/>
              </a:rPr>
              <a:t>&amp; lunch</a:t>
            </a:r>
          </a:p>
        </p:txBody>
      </p:sp>
      <p:pic>
        <p:nvPicPr>
          <p:cNvPr id="3076" name="Picture 4" descr="C:\Users\jhaas\Downloads\Copy of Copy of COA events thumbnail (1).png"/>
          <p:cNvPicPr>
            <a:picLocks noChangeAspect="1" noChangeArrowheads="1"/>
          </p:cNvPicPr>
          <p:nvPr/>
        </p:nvPicPr>
        <p:blipFill rotWithShape="1">
          <a:blip r:embed="rId7">
            <a:extLst>
              <a:ext uri="{28A0092B-C50C-407E-A947-70E740481C1C}">
                <a14:useLocalDpi xmlns:a14="http://schemas.microsoft.com/office/drawing/2010/main" val="0"/>
              </a:ext>
            </a:extLst>
          </a:blip>
          <a:srcRect l="3623" r="3623"/>
          <a:stretch/>
        </p:blipFill>
        <p:spPr bwMode="auto">
          <a:xfrm>
            <a:off x="306387" y="3105150"/>
            <a:ext cx="2514600" cy="15716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819400" y="3352353"/>
            <a:ext cx="2476500" cy="1077218"/>
          </a:xfrm>
          <a:prstGeom prst="rect">
            <a:avLst/>
          </a:prstGeom>
          <a:noFill/>
        </p:spPr>
        <p:txBody>
          <a:bodyPr wrap="square" rtlCol="0">
            <a:spAutoFit/>
          </a:bodyPr>
          <a:lstStyle/>
          <a:p>
            <a:r>
              <a:rPr lang="en-US" sz="1600" dirty="0" smtClean="0">
                <a:solidFill>
                  <a:srgbClr val="002F42"/>
                </a:solidFill>
                <a:latin typeface="Franklin Gothic Demi Cond" panose="020B0706030402020204" pitchFamily="34" charset="0"/>
              </a:rPr>
              <a:t>12 articles annually</a:t>
            </a:r>
          </a:p>
          <a:p>
            <a:r>
              <a:rPr lang="en-US" sz="1600" dirty="0" smtClean="0">
                <a:solidFill>
                  <a:srgbClr val="002F42"/>
                </a:solidFill>
                <a:latin typeface="Franklin Gothic Demi Cond" panose="020B0706030402020204" pitchFamily="34" charset="0"/>
              </a:rPr>
              <a:t>included with </a:t>
            </a:r>
          </a:p>
          <a:p>
            <a:r>
              <a:rPr lang="en-US" sz="1600" dirty="0" smtClean="0">
                <a:solidFill>
                  <a:srgbClr val="002F42"/>
                </a:solidFill>
                <a:latin typeface="Franklin Gothic Demi Cond" panose="020B0706030402020204" pitchFamily="34" charset="0"/>
              </a:rPr>
              <a:t>membership</a:t>
            </a:r>
          </a:p>
          <a:p>
            <a:r>
              <a:rPr lang="en-US" sz="1600" dirty="0" smtClean="0">
                <a:solidFill>
                  <a:srgbClr val="46C6C3"/>
                </a:solidFill>
                <a:latin typeface="Franklin Gothic Demi Cond" panose="020B0706030402020204" pitchFamily="34" charset="0"/>
              </a:rPr>
              <a:t>That’s 12 hours CE!</a:t>
            </a:r>
            <a:endParaRPr lang="en-US" sz="1600" dirty="0">
              <a:solidFill>
                <a:srgbClr val="46C6C3"/>
              </a:solidFill>
              <a:latin typeface="Franklin Gothic Demi Cond" panose="020B0706030402020204" pitchFamily="34" charset="0"/>
            </a:endParaRPr>
          </a:p>
        </p:txBody>
      </p:sp>
      <p:sp>
        <p:nvSpPr>
          <p:cNvPr id="20" name="TextBox 19"/>
          <p:cNvSpPr txBox="1"/>
          <p:nvPr/>
        </p:nvSpPr>
        <p:spPr>
          <a:xfrm>
            <a:off x="7315200" y="3352353"/>
            <a:ext cx="2476500" cy="830997"/>
          </a:xfrm>
          <a:prstGeom prst="rect">
            <a:avLst/>
          </a:prstGeom>
          <a:noFill/>
        </p:spPr>
        <p:txBody>
          <a:bodyPr wrap="square" rtlCol="0">
            <a:spAutoFit/>
          </a:bodyPr>
          <a:lstStyle/>
          <a:p>
            <a:r>
              <a:rPr lang="en-US" sz="1600" dirty="0" smtClean="0">
                <a:solidFill>
                  <a:srgbClr val="002F42"/>
                </a:solidFill>
                <a:latin typeface="Franklin Gothic Demi Cond" panose="020B0706030402020204" pitchFamily="34" charset="0"/>
              </a:rPr>
              <a:t>Discounted </a:t>
            </a:r>
          </a:p>
          <a:p>
            <a:r>
              <a:rPr lang="en-US" sz="1600" dirty="0" smtClean="0">
                <a:solidFill>
                  <a:srgbClr val="002F42"/>
                </a:solidFill>
                <a:latin typeface="Franklin Gothic Demi Cond" panose="020B0706030402020204" pitchFamily="34" charset="0"/>
              </a:rPr>
              <a:t>registration rate </a:t>
            </a:r>
          </a:p>
          <a:p>
            <a:r>
              <a:rPr lang="en-US" sz="1600" dirty="0" smtClean="0">
                <a:solidFill>
                  <a:srgbClr val="002F42"/>
                </a:solidFill>
                <a:latin typeface="Franklin Gothic Demi Cond" panose="020B0706030402020204" pitchFamily="34" charset="0"/>
              </a:rPr>
              <a:t>for members!</a:t>
            </a:r>
          </a:p>
        </p:txBody>
      </p:sp>
      <p:pic>
        <p:nvPicPr>
          <p:cNvPr id="3078" name="Picture 6" descr="https://www.coavision.org/images/Register%20for%20a%20course%20near%20you.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0125" y="3114675"/>
            <a:ext cx="2499360" cy="1562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3974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wipe(down)">
                                      <p:cBhvr>
                                        <p:cTn id="21" dur="580">
                                          <p:stCondLst>
                                            <p:cond delay="0"/>
                                          </p:stCondLst>
                                        </p:cTn>
                                        <p:tgtEl>
                                          <p:spTgt spid="3075"/>
                                        </p:tgtEl>
                                      </p:cBhvr>
                                    </p:animEffect>
                                    <p:anim calcmode="lin" valueType="num">
                                      <p:cBhvr>
                                        <p:cTn id="22" dur="1822" tmFilter="0,0; 0.14,0.36; 0.43,0.73; 0.71,0.91; 1.0,1.0">
                                          <p:stCondLst>
                                            <p:cond delay="0"/>
                                          </p:stCondLst>
                                        </p:cTn>
                                        <p:tgtEl>
                                          <p:spTgt spid="307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07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07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07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075"/>
                                        </p:tgtEl>
                                        <p:attrNameLst>
                                          <p:attrName>ppt_y</p:attrName>
                                        </p:attrNameLst>
                                      </p:cBhvr>
                                      <p:tavLst>
                                        <p:tav tm="0" fmla="#ppt_y-sin(pi*$)/81">
                                          <p:val>
                                            <p:fltVal val="0"/>
                                          </p:val>
                                        </p:tav>
                                        <p:tav tm="100000">
                                          <p:val>
                                            <p:fltVal val="1"/>
                                          </p:val>
                                        </p:tav>
                                      </p:tavLst>
                                    </p:anim>
                                    <p:animScale>
                                      <p:cBhvr>
                                        <p:cTn id="27" dur="26">
                                          <p:stCondLst>
                                            <p:cond delay="650"/>
                                          </p:stCondLst>
                                        </p:cTn>
                                        <p:tgtEl>
                                          <p:spTgt spid="3075"/>
                                        </p:tgtEl>
                                      </p:cBhvr>
                                      <p:to x="100000" y="60000"/>
                                    </p:animScale>
                                    <p:animScale>
                                      <p:cBhvr>
                                        <p:cTn id="28" dur="166" decel="50000">
                                          <p:stCondLst>
                                            <p:cond delay="676"/>
                                          </p:stCondLst>
                                        </p:cTn>
                                        <p:tgtEl>
                                          <p:spTgt spid="3075"/>
                                        </p:tgtEl>
                                      </p:cBhvr>
                                      <p:to x="100000" y="100000"/>
                                    </p:animScale>
                                    <p:animScale>
                                      <p:cBhvr>
                                        <p:cTn id="29" dur="26">
                                          <p:stCondLst>
                                            <p:cond delay="1312"/>
                                          </p:stCondLst>
                                        </p:cTn>
                                        <p:tgtEl>
                                          <p:spTgt spid="3075"/>
                                        </p:tgtEl>
                                      </p:cBhvr>
                                      <p:to x="100000" y="80000"/>
                                    </p:animScale>
                                    <p:animScale>
                                      <p:cBhvr>
                                        <p:cTn id="30" dur="166" decel="50000">
                                          <p:stCondLst>
                                            <p:cond delay="1338"/>
                                          </p:stCondLst>
                                        </p:cTn>
                                        <p:tgtEl>
                                          <p:spTgt spid="3075"/>
                                        </p:tgtEl>
                                      </p:cBhvr>
                                      <p:to x="100000" y="100000"/>
                                    </p:animScale>
                                    <p:animScale>
                                      <p:cBhvr>
                                        <p:cTn id="31" dur="26">
                                          <p:stCondLst>
                                            <p:cond delay="1642"/>
                                          </p:stCondLst>
                                        </p:cTn>
                                        <p:tgtEl>
                                          <p:spTgt spid="3075"/>
                                        </p:tgtEl>
                                      </p:cBhvr>
                                      <p:to x="100000" y="90000"/>
                                    </p:animScale>
                                    <p:animScale>
                                      <p:cBhvr>
                                        <p:cTn id="32" dur="166" decel="50000">
                                          <p:stCondLst>
                                            <p:cond delay="1668"/>
                                          </p:stCondLst>
                                        </p:cTn>
                                        <p:tgtEl>
                                          <p:spTgt spid="3075"/>
                                        </p:tgtEl>
                                      </p:cBhvr>
                                      <p:to x="100000" y="100000"/>
                                    </p:animScale>
                                    <p:animScale>
                                      <p:cBhvr>
                                        <p:cTn id="33" dur="26">
                                          <p:stCondLst>
                                            <p:cond delay="1808"/>
                                          </p:stCondLst>
                                        </p:cTn>
                                        <p:tgtEl>
                                          <p:spTgt spid="3075"/>
                                        </p:tgtEl>
                                      </p:cBhvr>
                                      <p:to x="100000" y="95000"/>
                                    </p:animScale>
                                    <p:animScale>
                                      <p:cBhvr>
                                        <p:cTn id="34" dur="166" decel="50000">
                                          <p:stCondLst>
                                            <p:cond delay="1834"/>
                                          </p:stCondLst>
                                        </p:cTn>
                                        <p:tgtEl>
                                          <p:spTgt spid="3075"/>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80">
                                          <p:stCondLst>
                                            <p:cond delay="0"/>
                                          </p:stCondLst>
                                        </p:cTn>
                                        <p:tgtEl>
                                          <p:spTgt spid="17"/>
                                        </p:tgtEl>
                                      </p:cBhvr>
                                    </p:animEffect>
                                    <p:anim calcmode="lin" valueType="num">
                                      <p:cBhvr>
                                        <p:cTn id="3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3" dur="26">
                                          <p:stCondLst>
                                            <p:cond delay="650"/>
                                          </p:stCondLst>
                                        </p:cTn>
                                        <p:tgtEl>
                                          <p:spTgt spid="17"/>
                                        </p:tgtEl>
                                      </p:cBhvr>
                                      <p:to x="100000" y="60000"/>
                                    </p:animScale>
                                    <p:animScale>
                                      <p:cBhvr>
                                        <p:cTn id="44" dur="166" decel="50000">
                                          <p:stCondLst>
                                            <p:cond delay="676"/>
                                          </p:stCondLst>
                                        </p:cTn>
                                        <p:tgtEl>
                                          <p:spTgt spid="17"/>
                                        </p:tgtEl>
                                      </p:cBhvr>
                                      <p:to x="100000" y="100000"/>
                                    </p:animScale>
                                    <p:animScale>
                                      <p:cBhvr>
                                        <p:cTn id="45" dur="26">
                                          <p:stCondLst>
                                            <p:cond delay="1312"/>
                                          </p:stCondLst>
                                        </p:cTn>
                                        <p:tgtEl>
                                          <p:spTgt spid="17"/>
                                        </p:tgtEl>
                                      </p:cBhvr>
                                      <p:to x="100000" y="80000"/>
                                    </p:animScale>
                                    <p:animScale>
                                      <p:cBhvr>
                                        <p:cTn id="46" dur="166" decel="50000">
                                          <p:stCondLst>
                                            <p:cond delay="1338"/>
                                          </p:stCondLst>
                                        </p:cTn>
                                        <p:tgtEl>
                                          <p:spTgt spid="17"/>
                                        </p:tgtEl>
                                      </p:cBhvr>
                                      <p:to x="100000" y="100000"/>
                                    </p:animScale>
                                    <p:animScale>
                                      <p:cBhvr>
                                        <p:cTn id="47" dur="26">
                                          <p:stCondLst>
                                            <p:cond delay="1642"/>
                                          </p:stCondLst>
                                        </p:cTn>
                                        <p:tgtEl>
                                          <p:spTgt spid="17"/>
                                        </p:tgtEl>
                                      </p:cBhvr>
                                      <p:to x="100000" y="90000"/>
                                    </p:animScale>
                                    <p:animScale>
                                      <p:cBhvr>
                                        <p:cTn id="48" dur="166" decel="50000">
                                          <p:stCondLst>
                                            <p:cond delay="1668"/>
                                          </p:stCondLst>
                                        </p:cTn>
                                        <p:tgtEl>
                                          <p:spTgt spid="17"/>
                                        </p:tgtEl>
                                      </p:cBhvr>
                                      <p:to x="100000" y="100000"/>
                                    </p:animScale>
                                    <p:animScale>
                                      <p:cBhvr>
                                        <p:cTn id="49" dur="26">
                                          <p:stCondLst>
                                            <p:cond delay="1808"/>
                                          </p:stCondLst>
                                        </p:cTn>
                                        <p:tgtEl>
                                          <p:spTgt spid="17"/>
                                        </p:tgtEl>
                                      </p:cBhvr>
                                      <p:to x="100000" y="95000"/>
                                    </p:animScale>
                                    <p:animScale>
                                      <p:cBhvr>
                                        <p:cTn id="50" dur="166" decel="50000">
                                          <p:stCondLst>
                                            <p:cond delay="1834"/>
                                          </p:stCondLst>
                                        </p:cTn>
                                        <p:tgtEl>
                                          <p:spTgt spid="17"/>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3076"/>
                                        </p:tgtEl>
                                        <p:attrNameLst>
                                          <p:attrName>style.visibility</p:attrName>
                                        </p:attrNameLst>
                                      </p:cBhvr>
                                      <p:to>
                                        <p:strVal val="visible"/>
                                      </p:to>
                                    </p:set>
                                    <p:anim calcmode="lin" valueType="num">
                                      <p:cBhvr>
                                        <p:cTn id="55" dur="1000" fill="hold"/>
                                        <p:tgtEl>
                                          <p:spTgt spid="3076"/>
                                        </p:tgtEl>
                                        <p:attrNameLst>
                                          <p:attrName>ppt_w</p:attrName>
                                        </p:attrNameLst>
                                      </p:cBhvr>
                                      <p:tavLst>
                                        <p:tav tm="0">
                                          <p:val>
                                            <p:fltVal val="0"/>
                                          </p:val>
                                        </p:tav>
                                        <p:tav tm="100000">
                                          <p:val>
                                            <p:strVal val="#ppt_w"/>
                                          </p:val>
                                        </p:tav>
                                      </p:tavLst>
                                    </p:anim>
                                    <p:anim calcmode="lin" valueType="num">
                                      <p:cBhvr>
                                        <p:cTn id="56" dur="1000" fill="hold"/>
                                        <p:tgtEl>
                                          <p:spTgt spid="3076"/>
                                        </p:tgtEl>
                                        <p:attrNameLst>
                                          <p:attrName>ppt_h</p:attrName>
                                        </p:attrNameLst>
                                      </p:cBhvr>
                                      <p:tavLst>
                                        <p:tav tm="0">
                                          <p:val>
                                            <p:fltVal val="0"/>
                                          </p:val>
                                        </p:tav>
                                        <p:tav tm="100000">
                                          <p:val>
                                            <p:strVal val="#ppt_h"/>
                                          </p:val>
                                        </p:tav>
                                      </p:tavLst>
                                    </p:anim>
                                    <p:anim calcmode="lin" valueType="num">
                                      <p:cBhvr>
                                        <p:cTn id="57" dur="1000" fill="hold"/>
                                        <p:tgtEl>
                                          <p:spTgt spid="3076"/>
                                        </p:tgtEl>
                                        <p:attrNameLst>
                                          <p:attrName>style.rotation</p:attrName>
                                        </p:attrNameLst>
                                      </p:cBhvr>
                                      <p:tavLst>
                                        <p:tav tm="0">
                                          <p:val>
                                            <p:fltVal val="90"/>
                                          </p:val>
                                        </p:tav>
                                        <p:tav tm="100000">
                                          <p:val>
                                            <p:fltVal val="0"/>
                                          </p:val>
                                        </p:tav>
                                      </p:tavLst>
                                    </p:anim>
                                    <p:animEffect transition="in" filter="fade">
                                      <p:cBhvr>
                                        <p:cTn id="58" dur="1000"/>
                                        <p:tgtEl>
                                          <p:spTgt spid="3076"/>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078"/>
                                        </p:tgtEl>
                                        <p:attrNameLst>
                                          <p:attrName>style.visibility</p:attrName>
                                        </p:attrNameLst>
                                      </p:cBhvr>
                                      <p:to>
                                        <p:strVal val="visible"/>
                                      </p:to>
                                    </p:set>
                                    <p:animEffect transition="in" filter="randombar(horizontal)">
                                      <p:cBhvr>
                                        <p:cTn id="69" dur="500"/>
                                        <p:tgtEl>
                                          <p:spTgt spid="3078"/>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randombar(horizontal)">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jhaas\Downloads\COA membership matters (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 y="1413"/>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647700" y="2343150"/>
            <a:ext cx="7772400" cy="2373566"/>
          </a:xfrm>
        </p:spPr>
        <p:txBody>
          <a:bodyPr>
            <a:normAutofit fontScale="92500"/>
          </a:bodyPr>
          <a:lstStyle/>
          <a:p>
            <a:pPr marL="0" indent="0" algn="just">
              <a:buNone/>
            </a:pPr>
            <a:r>
              <a:rPr lang="en-US" sz="1600" dirty="0">
                <a:solidFill>
                  <a:srgbClr val="002F42"/>
                </a:solidFill>
                <a:latin typeface="Franklin Gothic Demi Cond" panose="020B0706030402020204" pitchFamily="34" charset="0"/>
              </a:rPr>
              <a:t>Included with COA-AOA membership </a:t>
            </a:r>
            <a:r>
              <a:rPr lang="en-US" sz="1600" dirty="0">
                <a:solidFill>
                  <a:schemeClr val="accent2">
                    <a:lumMod val="50000"/>
                  </a:schemeClr>
                </a:solidFill>
                <a:latin typeface="Franklin Gothic Demi Cond" panose="020B0706030402020204" pitchFamily="34" charset="0"/>
              </a:rPr>
              <a:t>(non-members pay $1,800 a year), </a:t>
            </a:r>
            <a:r>
              <a:rPr lang="en-US" sz="1600" dirty="0">
                <a:solidFill>
                  <a:srgbClr val="002F42"/>
                </a:solidFill>
                <a:latin typeface="Franklin Gothic Demi Cond" panose="020B0706030402020204" pitchFamily="34" charset="0"/>
              </a:rPr>
              <a:t>AOA MORE is a registry that pairs with your EHR system to capture data and provide feedback to all registry users on patient outcomes for specific treatments, which spurs cost-effective improvements and innovation in health care delivery, and can lead to </a:t>
            </a:r>
            <a:r>
              <a:rPr lang="en-US" sz="1600" u="sng" dirty="0">
                <a:solidFill>
                  <a:schemeClr val="accent2">
                    <a:lumMod val="50000"/>
                  </a:schemeClr>
                </a:solidFill>
                <a:latin typeface="Franklin Gothic Demi Cond" panose="020B0706030402020204" pitchFamily="34" charset="0"/>
              </a:rPr>
              <a:t>reimbursement bonuses of up to 27 percent</a:t>
            </a:r>
            <a:r>
              <a:rPr lang="en-US" sz="1600" u="sng" dirty="0" smtClean="0">
                <a:solidFill>
                  <a:schemeClr val="accent2">
                    <a:lumMod val="50000"/>
                  </a:schemeClr>
                </a:solidFill>
                <a:latin typeface="Franklin Gothic Demi Cond" panose="020B0706030402020204" pitchFamily="34" charset="0"/>
              </a:rPr>
              <a:t>.</a:t>
            </a:r>
          </a:p>
          <a:p>
            <a:pPr marL="0" indent="0" algn="just">
              <a:buNone/>
            </a:pPr>
            <a:endParaRPr lang="en-US" sz="1000" dirty="0">
              <a:solidFill>
                <a:srgbClr val="002F42"/>
              </a:solidFill>
              <a:latin typeface="Franklin Gothic Demi Cond" panose="020B0706030402020204" pitchFamily="34" charset="0"/>
            </a:endParaRPr>
          </a:p>
          <a:p>
            <a:pPr marL="0" indent="0" algn="just">
              <a:buNone/>
            </a:pPr>
            <a:r>
              <a:rPr lang="en-US" sz="1600" dirty="0">
                <a:solidFill>
                  <a:srgbClr val="002F42"/>
                </a:solidFill>
                <a:latin typeface="Franklin Gothic Demi Cond" panose="020B0706030402020204" pitchFamily="34" charset="0"/>
              </a:rPr>
              <a:t>The health care system is changing. Public and private health plans are transitioning from traditional fee-for-service payment to consumer-directed health plans and value-based reimbursement systems, such as pay-for-reporting, pay-for-performance, bundling and Accountable </a:t>
            </a:r>
            <a:r>
              <a:rPr lang="en-US" sz="1600" dirty="0" smtClean="0">
                <a:solidFill>
                  <a:srgbClr val="002F42"/>
                </a:solidFill>
                <a:latin typeface="Franklin Gothic Demi Cond" panose="020B0706030402020204" pitchFamily="34" charset="0"/>
              </a:rPr>
              <a:t>Care </a:t>
            </a:r>
            <a:r>
              <a:rPr lang="en-US" sz="1600" dirty="0">
                <a:solidFill>
                  <a:srgbClr val="002F42"/>
                </a:solidFill>
                <a:latin typeface="Franklin Gothic Demi Cond" panose="020B0706030402020204" pitchFamily="34" charset="0"/>
              </a:rPr>
              <a:t>Organizations (ACO). </a:t>
            </a:r>
            <a:endParaRPr lang="en-US" sz="1600" dirty="0" smtClean="0">
              <a:solidFill>
                <a:srgbClr val="002F42"/>
              </a:solidFill>
              <a:latin typeface="Franklin Gothic Demi Cond" panose="020B0706030402020204" pitchFamily="34" charset="0"/>
            </a:endParaRPr>
          </a:p>
          <a:p>
            <a:pPr marL="0" indent="0" algn="just">
              <a:buNone/>
            </a:pPr>
            <a:endParaRPr lang="en-US" sz="1000" dirty="0">
              <a:solidFill>
                <a:srgbClr val="002F42"/>
              </a:solidFill>
              <a:latin typeface="Franklin Gothic Demi Cond" panose="020B0706030402020204" pitchFamily="34" charset="0"/>
            </a:endParaRPr>
          </a:p>
          <a:p>
            <a:pPr marL="0" indent="0" algn="ctr">
              <a:buNone/>
            </a:pPr>
            <a:r>
              <a:rPr lang="en-US" sz="1600" dirty="0" smtClean="0">
                <a:solidFill>
                  <a:srgbClr val="002F42"/>
                </a:solidFill>
                <a:latin typeface="Franklin Gothic Demi Cond" panose="020B0706030402020204" pitchFamily="34" charset="0"/>
              </a:rPr>
              <a:t>Register today at </a:t>
            </a:r>
            <a:r>
              <a:rPr lang="en-US" sz="1600" dirty="0" smtClean="0">
                <a:solidFill>
                  <a:srgbClr val="002F42"/>
                </a:solidFill>
                <a:latin typeface="Franklin Gothic Demi Cond" panose="020B0706030402020204" pitchFamily="34" charset="0"/>
                <a:hlinkClick r:id="rId4"/>
              </a:rPr>
              <a:t>www.AOA.org/MORE</a:t>
            </a:r>
            <a:r>
              <a:rPr lang="en-US" sz="1600" dirty="0" smtClean="0">
                <a:solidFill>
                  <a:srgbClr val="002F42"/>
                </a:solidFill>
                <a:latin typeface="Franklin Gothic Demi Cond" panose="020B0706030402020204" pitchFamily="34" charset="0"/>
              </a:rPr>
              <a:t> </a:t>
            </a:r>
            <a:endParaRPr lang="en-US" sz="1600" dirty="0">
              <a:solidFill>
                <a:srgbClr val="002F42"/>
              </a:solidFill>
              <a:latin typeface="Franklin Gothic Demi Cond" panose="020B0706030402020204" pitchFamily="34" charset="0"/>
            </a:endParaRPr>
          </a:p>
        </p:txBody>
      </p:sp>
      <p:sp>
        <p:nvSpPr>
          <p:cNvPr id="3" name="AutoShape 2" descr="data:image/jpeg;base64,/9j/4AAQSkZJRgABAQAAAQABAAD/2wCEAAkGBxMQEBIPDxAWEA8PDw8QEBAYEBAPFRAVFBQWFhUSFRUYHCggGB0lHhQXITEhJTUrLi8uFx81ODUuNzQtOiwBCgoKDg0OGxAQGywkHyQsLSwsLCwsLCwsNy0sLCwsLCwsLCwsLCwwLC8sLCwsLCwsLCwsLCwsLCw0LCwsLCw0LP/AABEIAMkA+wMBEQACEQEDEQH/xAAcAAEAAgMBAQEAAAAAAAAAAAAAAwYEBQcCAQj/xABBEAACAQMACAIEDAQFBQAAAAAAAQIDBBEFBhIhMUFRYRNxByIygSMzQlJicpGSobHB0RRDgrJT0uHw8RUkc6LT/8QAGgEBAAIDAQAAAAAAAAAAAAAAAAEFAgMEBv/EADERAQACAQIEAgkEAwEBAAAAAAABAgMEEQUSITFBUSIycYGhwdHh8BNhkbEjM0LxFP/aAAwDAQACEQMRAD8A7iAAAAAAAAAAAAAAAAAAAAAAAAfJRysMDx4K7/el+4DwV34p+1L9wHgrv96X7genTWMb93dr8QPKorv96X7gPAXf70v3A9bCxjf9r/MDy6K7/fl+4BUV3+9L9wPSjj/lsD0AAAAAAAAAAAAAAAAAAAAABXNYdeLKxqKjcVn4uE3TjCdRxT4OWysR8nvN+LTZMkb1hrvlpTvLI0HrbZ3r2ba5hOf+G806nuhNJvzRGTT5MfrQUy0t2luzS2AAAAAAAAAAAAAAAAAAAAAAAAAAAAAAAAAAfmrWSMpaRvZVd8/4y4W/oqjUfdsqOO2D1GkrH6VdvKFRn65J3YLoLc1uaaaa3NNcGjqmsTDV7F31T9JNe0caV7tXVtuSq8a1JdW/5i89/fkVWp4dW3pY+k/D7OzFqZjpfrDsWjdIUrmlGvb1FVpTWYzT3PquzXNPeiktSaTtaOrvraLRvDKMUgAAAAAAAAAAAAAAAAAAAAAAAAAAAAAAByn0tapy2npO3i5LZSu4JZa2VhV0umElLokn1Lfh2q5f8dvd9HFqsW/px73MoVMl5E7q56bEsolt9U9Z6ujK3iU8zt5tfxFvndNfPh0ml9vB9q/V6WuWv7unDlmk/s/QGi9IU7mjTuKElOlVipQl26NcmuDXJo89ek0ty27rGtotG8MoxZAAAAAAAAAAAAAAAAAAAAAAAAAAAAAAA0ByL0hejl09q80dDMN8q1rFez1nRXTrD7Ohb6PX/wDGT+fq4c+m/wCquZ062S5i27g22SbREs4dB9EmsPgTdpUl8BWqep0p1JcPdJ7vPHc4NbpP1cU3r3r/AF9u7PFqf0s0Ut2t/f3dkPPrcAAAAAAAAAAAAAAAAAAAAAAAAAAAAAAAAHH/AEt6lqltaStY7MXL/u6SW5OT+PiuW9+t556lpodVP+u3u+jj1OGNuaHMqdQuItu4G40Fvc/6f1OjT+Kv4lO0V9/yd51O0v8AxVrGUnmrT+Dq92lul71h+eTzPENN+hmmI7T1j6e5e8O1X/0YYme8dJ/P3bw4XcAAAAAAAAAAAAAAAAAAAAAAAAAAAAAAAEVzQjUhKnUipU6kJQnF71KMlhp+aZMTMTvBMbvy7pzRrs7uvaSefAqygm+MocYSfdxcX7z0ODLz0iyqy05bbN1q5R+Dc/ny3eS3fnksMHSu6i4jbmyRXyj+181Dv/AulBvELheG/rcYP7cr+o5OJ4f1MPNHevX3eP5+zZwjP+ln5Z7W6e/w+nvdRPMPXAAAAAAAAAAAAAAAAAAAAAAAABSNcfSJRspOjQirm5W6S2sQpdpyXF/RXvwWWk4bfNHNbpX4y5M+rrj6R1lWrX0q3UJJ3NpB02/kqrReOzk5JndbhGKY9C07+6fo5a8RtE+lDpegNNUr2iq9CWYt4lFrEqclxhJcnv8AxKXPgvgvyXWOLLXJXmq2JpbAAAA4N6ZNHv8A6xBU161zbUJeclKcG35RhH7C20EzNeX93BrJrT0pZFnaKnCMFwikl37l5HSNnlbzN7TafFlRTi1KLxKLTT6Nb0yek9JYbTHWO7r+j7lVqVOquFSEZeWVvR5DLjnHeaT4S9vhyRkx1vHjG7INbaAAAAAAAAAAAAAAAAAAAAAhu7qFKEqtWap04LMpyaioru2ZVrNp2rG8omYiN5co1p1/rXs3aaMUoU5ZUqyTjUqrns/4ce/HyL3S8Orijnzd/Lw+6q1GtmfRx/yxtA6swt8TqYqVuXzYfVXN9zqyZpt0jsrt24nsVoOLxUg24y5rK4mqN6yg9D6cKt5TT9VeFu7qVRZ+w5+Mda0n2/JY8LnrePY6cUa3AAADluuc6VxfeND1nRoq3UuW6cpScfvJZ7HoOH4JxU5rd5ec4lqYy35K9o+M/Zr4Uzu3VvK9uBMSxmF+1Hr7Vrsf4VScfc/XX9xQcTptm384j6fJ6PhF+bT8vlMx8/msJXrQAAAAAAAAAAAAAAAAAAADSa0a02+jqe3Xlmck/Doxw6lRrouS6t7jo0+lyZ7bVj2z4NeTLXHG9nI7/SF5purtVH4VrCXqwWfDh/8ASeOf5HoMWDFpa9Os+fj9oU2o1NsnsWCzsqNnTeMRisbdR+1J93z8kY2ta8uRodLaalWzCnmFLg+Up+fRdjdTHFessJndt9WI4t0vpz/Q15p9JNezbeiuOLi87qH98zi4rPoU9/yWPCvWv7vm6QUi5AIrq5hSi51JqEFxlJpIypS152rG8sb3rSOa07QousWtrrJ0bbMab3Sq74ymukV8ld+PlzudLoIx+nk7+Sj1fEZyRNMXSPPx935ur1KngsZsrIqnjAx3TsOJMSwmFq1Bqb68P/HJf+yf5IrOKx6k+35Lfg1ut6+yf7W8p14AAAAAAAAAAAAAAAAAADnuvHpLp2rlbWWzXut8ZT406D4YePbl9FcOb5O00nDrZPTydK/GXNm1MU6R1lR9F6vVrqo7vSM5TlN7TjJ+vPptfMj0ise4t5yVx15McbQpsuWbTvKxX+kaVrBRSWUsQpRwt3L6qNVazaWlVby8nXltVHuXsxXsx8l+pviIr2Rs+Qpjc2WnQCxRX15foaMnchLqfpqnZVbiVZSaqbKjsxUvZlJvOWupp1mntnrWK+Dq0eeuG1pt47fNYa/pDpL4uhUk/pOFNfamzjrwu/8A1aPz+HXbilI9Ws/D7tZda8XVTdRpworrh1ZL3vC/A6acNw19aZn4fn8uXJxPNb1YiPj+fw0lxKrWlt16kqkuW1Lax5LhH3HbSKY42pGzgvN8k73nd7p08CZRFU8ImO6dkiiNzZ8kjKGuVg1Ffw1VdaS/CS/c4OJ/66+1Y8I/229nzXUpHoAAAAAAAAAAAAAAAABj399Tt6cq1epGlSgsynJqKXv/AEMqUteeWsbyiZ2ca1q9IVxpKbs9FxnToSypVPZq1lwbb/lQ/F88cC+0vD6YY58vWfLwj6y4c+q26VSat6q07VKc8VK6XHHq0+0F+v5HTkzTfpHZVXyTZ80zrIo5p2+JT4OpxjH6vzn+HmKYvGzWrkcyblJuUpPLbeW2bjZlU4mG6dmRCJA3mhrmMYbEmotSbWXhNPuarxO+6GVKNF7/AINt/UI9JDzmkuGwvLZJ6jxOtHrknaUPG3ngiUJIRI3Nk0UQl6wGMvMjOGuzf6ix+GqvpTS+2X+hwcTn/HX2rHhEf5LexdClX4AAAAAAAAAAAAAABXdcdcrbRlPary2qs0/Ct44dSp3+jH6T3eb3HTptLkz22r28Z8GNrxWN5cbubi+0/WVWvLwrSEnsQWfDp8sQX8yfJyffhwPQYsWLS12r38/H/wAVmo1PgtlpaW9hRezinBe1N75Tfd8W+y9xhM2ySrrWm09VX0zrDO4zCnmnR4Y+VP6z5Lsb6Y4r1nuxa6jAymU7MunEwlLJgiEp4IhCWKIEsUEJYxI3RsmhEbo2TwiY7ieCIEiA+slhKOZnDVZaNQ6e6tPq6cV7lJv+5FZxS3q19q34PX17eyPz+VsKldAAAAAAAAAAAAAAOX+kD0r07ZytNHYr3ediVXG3TovosfGT7LcnxzvRa6Phtsnp5OlfjP0a75IhS9Bao1bmo7zSkpTqVHtunKTc59HUfyV9FcscOBbWyVpXkx9lRn1O87VWbS+mqNnBQSTmopQoxwsLlnHsr/aNVKTeXHtv1Ua/0hUuZ7dWWcezFbowXRL9eJ1VrFY2hJSgRMmzKpxMUsmBAngYiaJCE0QJoogTQRCE0EQJokISxA9hA2TDCUVRmyrTaV61OobFrGXOpOc/x2V+EUUfEb82aY8uj0PC6cunifOZn5fJvDhWIAAAAAAAAAAAAHMPTbrTVt6VLR9q2ri+ypuLxKNLOzsx6OcnjPSMiz4bp4vab27R/bXktywr+qWp1KyiqtTFS5xlzfs0uqp54fW4+Ra5Ms26R2UmfUTknaOzH1g1yUc0rRqUuEq3GMfqfOffh5mVMPjZrjHt1lUFJyblJuUpPLk222+rZ0dkSy6UTGUMqmjBKeBAngQJoEITQIE8SEJoATQIQmiQJYkCWIQ9ZDGXmTMohrlGoOclCO+U5KMfNvCNm8Vjee0NW02mKx3no6na0FThCnHhCMYrySweWveb2m0+L2GOkUrFY7RGyUxZgAAAAAAAAAAAAcO9NSdvpnR97UXwHhUo53vDo1pSnu7KpFl7wuYtitSO+/yc+orNqzEeTc6csv4q1qUqdTZ8WMXGaeU1lSSbXGLxh9mdFLctt5UVLclt5csurCpb1HSrQcJr3qS+dF80dsWi0bw3WmJ6wloiWmWbTMEsmmYyJ4ECaBAmgQhNAgTxIQmgBNAgTRIQliQhImEGTKIYzLxKRnENVpbzUuw8Su6zXqUVu7zawl7ll/YcXEc3Jj5I7z/Tt4Xg/Uy/qT2r/f58l8KJ6MAAAAAAAAAAAAABX9eNVaWlbSVtVexNPbo1UsulUS3PHNPLTXNPk8NdGm1FsF+aPeiY3hxC3vL3QVZWd/Tc6Dz4bT2k1nfOhN8Vv3xeMZ5Ho6WxamvPjnr+d1bqdNFuvaV0lG20jQTTVWm/Zkt0qcvzjLszV6WOVbMWpO0qTprV+pava+Mo53VEuHRTXJ9+B0UyRb2m+7DpTMpg3ZdNmMpZEGYiaBAngQhNAgTxIQmgBLFkISxZAlTDHd62idmMy+ORlEMJl8o05VZxp01tTm1GK/3yMptFKza3aGuK2vaKV7y6dojR8bejGlHfjfKXzpPjL/fLB5rPmnNebz+Q9XpsEYMcUj8lmmlvAAAAAAAAAAAAAAAMDTehqF7Rlb3VJVaUuT4xfKUZLfFrqjZiy3xW5qTtKJiJ7uJax6m3mg6jurOcq9l8qWMuEfm14Lc19NY/p5+g02tx6mOS/S352+jhz6beG51f1jo3sdjdGrs+vRlh7S5uOfaRnfHNFVfHNWs05qrjNW1W7jKj/k/b7OhnTL4WYbq5Tlh4e5p4a4YfRm6YTuy6cjCYSyYMgTwIE8SEJosgSxZCEkZBCRSGyN0kW3wDHd7zgmGMyjTcmoxTlKTSjFLLbfJIz6RG8tXWZ2ju6Fqtq/8Aw0fEqYdea381TXzE/wA2UWt1n608tfVj4/u9DoNFGCOa3rT8P2+rfnAsQAAAAAAAAAAAAAAAAA+NZ3PenxQHLNePRYpN3eivgqye3K1T2IyfHaoy/ly+j7P1edxpOJbehm6x5/Xz/v2ubNp4t1hWtA63SjJ21+nTqwew5yi4NP5tWOPVff7SyviiY5qdYU+TDNZbvTGgqdytuOIVcZVRb1LptdfPia6ZJr0aFPuLadGexVjsy5c1JdU+aOmJi0bwndLSkYzCWTTZiJ4MgZVtQlP2I5xx4JL3siZiEMuOjqnRL+pfoRzQhNDRz+VJLyTZHMhKraMe/mN5QgrXEVuz7kZ1rMtdrRD1o6xrXctmhDKTxKXCEPrS/Tj2Iy5ceGN7z9TFiyZ52xx7/D+XQ9XtW6dotp/CV2sOo1jHaC5L8WUWq1l8/TtXy+r0Gk0NMHXvbz+jdnG7gAAAAAAAAAAAAAAAAAAAAFX1z1It9JR2pLwrmKxTuIpbS6Rmvlx7PeuTR2aXWZME9OseTVlxVyR1coc7zQ1X+Gu4OdBv1JJtwkvnUZv8Yv7FnJfUvi1Neak9fzv9VRn080nqtEJUL2llYqQfulB/nFmr0qS45jZWtJ6HnbvaXr0uU8b49pLl58DfW8WGNTmTMJ3ZEJGOwsmg/if65foar90IJaWk5OMKTlhtbsy/BInkjbrKOs9oe4fxlXdTtam/n4NTH3pbiJvhr3tH8wmMea3q1n+JZ1tqhfVvjNmjHntTTf3YZ/HBptr9PT1evs+7dTh2ov32j2/ZYtF6h0KeJV5Sry6fFw+6t797OLLxPJbpSOX4y7sXCsVet55vhC1UaMYRUIRUIxWFFJRS8kittabTvM7ysq1isbVjaHshkAAAAAAAAAAAAAAAAAAAAAAAMPSujKV1SlQuKaq0p8Yvk+Uk+MWuq3mePJbHbmpO0sbVi0bS4/rJqZc6Jm7qylKrarfLnKnHpVivaj9JcOeOLv8ATa7HqI5MnS352+iq1OkmvWvZmaD0/TulsvEKuN9N71Lq4vmu3E25MU0V8xsx9KaA4zt13dL/AC9PIypk8LMWiU8bnua3NcGvM27I3WrV55or68v0OfJ6yYbf0XyzcXflT/vmcfFPUp7/AJLDhfr393zdEKVcgAAAAAAAAAAAAAAAAAAAAAAAAAAAAADnOufo3jUbudHYpV87UqGdiFR8cwf8uX4eXEttJxKa+hl6x5+P3cGp0cX9KndVNFaxzpzdtfRcKkHsucouLi+lRfr/AMlrbFFo5sfWFRas1naW40noqFwtpPZnj1ai3prlnqjVTJNWExu+6DtZUqWxUWJKcuDyms7mMlotO8FekM70USzcXvlD++Zy8W9Snv8AksOFR6V/d83SijXIAAAAAAAAAAAAAAAAAAAAAAAAAAAAAAAV/WvVKhpCHwi2K0VinXiltR7P50ez74wdWm1mTBPo9Y8mjNp6ZY69/Nyq5hd6HqqjcQ27eTexJZcJrrTl8l9Yv/U9BjyYtVXmpPX4qXNp74p69vNNd65U9l+FCTnjdtKMYx7vDeTKumtv1aFx9FGhatGnVuq6cHc7Hhxaalsx2nttcsuW7yzzKniuope0Up4Lfh+C1Kza3ivxUrEAAAAAAAAAAAAAAAAAAAAAAAAAAAAAAAAEF5aU60HTrU41acuMJRU4v3Mype1J3rO0omImNpa6y1WsqMlOlaUozTypeGm4vqm+HuN19XmvG1rzt7WuMOOJ3iIbg520AAAAAAAAAAAAAAAAAAAAAAAAAAAAAAAAAAAAAAAAAAAAAAAAAAAAAAAAAAAAAAAAAAAAAAAAAAAAAAAAAAAAAAAAAAB//9k="/>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 name="AutoShape 4" descr="data:image/jpeg;base64,/9j/4AAQSkZJRgABAQAAAQABAAD/2wCEAAkGBxMQEBIPDxAWEA8PDw8QEBAYEBAPFRAVFBQWFhUSFRUYHCggGB0lHhQXITEhJTUrLi8uFx81ODUuNzQtOiwBCgoKDg0OGxAQGywkHyQsLSwsLCwsLCwsNy0sLCwsLCwsLCwsLCwwLC8sLCwsLCwsLCwsLCwsLCw0LCwsLCw0LP/AABEIAMkA+wMBEQACEQEDEQH/xAAcAAEAAgMBAQEAAAAAAAAAAAAAAwYEBQcCAQj/xABBEAACAQMACAIEDAQFBQAAAAAAAQIDBBEFBhIhMUFRYRNxByIygSMzQlJicpGSobHB0RRDgrJT0uHw8RUkc6LT/8QAGgEBAAIDAQAAAAAAAAAAAAAAAAEFAgMEBv/EADERAQACAQIEAgkEAwEBAAAAAAABAgMEEQUSITFBUSIycYGhwdHh8BNhkbEjM0LxFP/aAAwDAQACEQMRAD8A7iAAAAAAAAAAAAAAAAAAAAAAAAfJRysMDx4K7/el+4DwV34p+1L9wHgrv96X7genTWMb93dr8QPKorv96X7gPAXf70v3A9bCxjf9r/MDy6K7/fl+4BUV3+9L9wPSjj/lsD0AAAAAAAAAAAAAAAAAAAAABXNYdeLKxqKjcVn4uE3TjCdRxT4OWysR8nvN+LTZMkb1hrvlpTvLI0HrbZ3r2ba5hOf+G806nuhNJvzRGTT5MfrQUy0t2luzS2AAAAAAAAAAAAAAAAAAAAAAAAAAAAAAAAAAfmrWSMpaRvZVd8/4y4W/oqjUfdsqOO2D1GkrH6VdvKFRn65J3YLoLc1uaaaa3NNcGjqmsTDV7F31T9JNe0caV7tXVtuSq8a1JdW/5i89/fkVWp4dW3pY+k/D7OzFqZjpfrDsWjdIUrmlGvb1FVpTWYzT3PquzXNPeiktSaTtaOrvraLRvDKMUgAAAAAAAAAAAAAAAAAAAAAAAAAAAAAAByn0tapy2npO3i5LZSu4JZa2VhV0umElLokn1Lfh2q5f8dvd9HFqsW/px73MoVMl5E7q56bEsolt9U9Z6ujK3iU8zt5tfxFvndNfPh0ml9vB9q/V6WuWv7unDlmk/s/QGi9IU7mjTuKElOlVipQl26NcmuDXJo89ek0ty27rGtotG8MoxZAAAAAAAAAAAAAAAAAAAAAAAAAAAAAAA0ByL0hejl09q80dDMN8q1rFez1nRXTrD7Ohb6PX/wDGT+fq4c+m/wCquZ062S5i27g22SbREs4dB9EmsPgTdpUl8BWqep0p1JcPdJ7vPHc4NbpP1cU3r3r/AF9u7PFqf0s0Ut2t/f3dkPPrcAAAAAAAAAAAAAAAAAAAAAAAAAAAAAAAAHH/AEt6lqltaStY7MXL/u6SW5OT+PiuW9+t556lpodVP+u3u+jj1OGNuaHMqdQuItu4G40Fvc/6f1OjT+Kv4lO0V9/yd51O0v8AxVrGUnmrT+Dq92lul71h+eTzPENN+hmmI7T1j6e5e8O1X/0YYme8dJ/P3bw4XcAAAAAAAAAAAAAAAAAAAAAAAAAAAAAAAEVzQjUhKnUipU6kJQnF71KMlhp+aZMTMTvBMbvy7pzRrs7uvaSefAqygm+MocYSfdxcX7z0ODLz0iyqy05bbN1q5R+Dc/ny3eS3fnksMHSu6i4jbmyRXyj+181Dv/AulBvELheG/rcYP7cr+o5OJ4f1MPNHevX3eP5+zZwjP+ln5Z7W6e/w+nvdRPMPXAAAAAAAAAAAAAAAAAAAAAAAABSNcfSJRspOjQirm5W6S2sQpdpyXF/RXvwWWk4bfNHNbpX4y5M+rrj6R1lWrX0q3UJJ3NpB02/kqrReOzk5JndbhGKY9C07+6fo5a8RtE+lDpegNNUr2iq9CWYt4lFrEqclxhJcnv8AxKXPgvgvyXWOLLXJXmq2JpbAAAA4N6ZNHv8A6xBU161zbUJeclKcG35RhH7C20EzNeX93BrJrT0pZFnaKnCMFwikl37l5HSNnlbzN7TafFlRTi1KLxKLTT6Nb0yek9JYbTHWO7r+j7lVqVOquFSEZeWVvR5DLjnHeaT4S9vhyRkx1vHjG7INbaAAAAAAAAAAAAAAAAAAAAAhu7qFKEqtWap04LMpyaioru2ZVrNp2rG8omYiN5co1p1/rXs3aaMUoU5ZUqyTjUqrns/4ce/HyL3S8Orijnzd/Lw+6q1GtmfRx/yxtA6swt8TqYqVuXzYfVXN9zqyZpt0jsrt24nsVoOLxUg24y5rK4mqN6yg9D6cKt5TT9VeFu7qVRZ+w5+Mda0n2/JY8LnrePY6cUa3AAADluuc6VxfeND1nRoq3UuW6cpScfvJZ7HoOH4JxU5rd5ec4lqYy35K9o+M/Zr4Uzu3VvK9uBMSxmF+1Hr7Vrsf4VScfc/XX9xQcTptm384j6fJ6PhF+bT8vlMx8/msJXrQAAAAAAAAAAAAAAAAAAADSa0a02+jqe3Xlmck/Doxw6lRrouS6t7jo0+lyZ7bVj2z4NeTLXHG9nI7/SF5purtVH4VrCXqwWfDh/8ASeOf5HoMWDFpa9Os+fj9oU2o1NsnsWCzsqNnTeMRisbdR+1J93z8kY2ta8uRodLaalWzCnmFLg+Up+fRdjdTHFessJndt9WI4t0vpz/Q15p9JNezbeiuOLi87qH98zi4rPoU9/yWPCvWv7vm6QUi5AIrq5hSi51JqEFxlJpIypS152rG8sb3rSOa07QousWtrrJ0bbMab3Sq74ymukV8ld+PlzudLoIx+nk7+Sj1fEZyRNMXSPPx935ur1KngsZsrIqnjAx3TsOJMSwmFq1Bqb68P/HJf+yf5IrOKx6k+35Lfg1ut6+yf7W8p14AAAAAAAAAAAAAAAAAADnuvHpLp2rlbWWzXut8ZT406D4YePbl9FcOb5O00nDrZPTydK/GXNm1MU6R1lR9F6vVrqo7vSM5TlN7TjJ+vPptfMj0ise4t5yVx15McbQpsuWbTvKxX+kaVrBRSWUsQpRwt3L6qNVazaWlVby8nXltVHuXsxXsx8l+pviIr2Rs+Qpjc2WnQCxRX15foaMnchLqfpqnZVbiVZSaqbKjsxUvZlJvOWupp1mntnrWK+Dq0eeuG1pt47fNYa/pDpL4uhUk/pOFNfamzjrwu/8A1aPz+HXbilI9Ws/D7tZda8XVTdRpworrh1ZL3vC/A6acNw19aZn4fn8uXJxPNb1YiPj+fw0lxKrWlt16kqkuW1Lax5LhH3HbSKY42pGzgvN8k73nd7p08CZRFU8ImO6dkiiNzZ8kjKGuVg1Ffw1VdaS/CS/c4OJ/66+1Y8I/229nzXUpHoAAAAAAAAAAAAAAAABj399Tt6cq1epGlSgsynJqKXv/AEMqUteeWsbyiZ2ca1q9IVxpKbs9FxnToSypVPZq1lwbb/lQ/F88cC+0vD6YY58vWfLwj6y4c+q26VSat6q07VKc8VK6XHHq0+0F+v5HTkzTfpHZVXyTZ80zrIo5p2+JT4OpxjH6vzn+HmKYvGzWrkcyblJuUpPLbeW2bjZlU4mG6dmRCJA3mhrmMYbEmotSbWXhNPuarxO+6GVKNF7/AINt/UI9JDzmkuGwvLZJ6jxOtHrknaUPG3ngiUJIRI3Nk0UQl6wGMvMjOGuzf6ix+GqvpTS+2X+hwcTn/HX2rHhEf5LexdClX4AAAAAAAAAAAAAABXdcdcrbRlPary2qs0/Ct44dSp3+jH6T3eb3HTptLkz22r28Z8GNrxWN5cbubi+0/WVWvLwrSEnsQWfDp8sQX8yfJyffhwPQYsWLS12r38/H/wAVmo1PgtlpaW9hRezinBe1N75Tfd8W+y9xhM2ySrrWm09VX0zrDO4zCnmnR4Y+VP6z5Lsb6Y4r1nuxa6jAymU7MunEwlLJgiEp4IhCWKIEsUEJYxI3RsmhEbo2TwiY7ieCIEiA+slhKOZnDVZaNQ6e6tPq6cV7lJv+5FZxS3q19q34PX17eyPz+VsKldAAAAAAAAAAAAAAOX+kD0r07ZytNHYr3ediVXG3TovosfGT7LcnxzvRa6Phtsnp5OlfjP0a75IhS9Bao1bmo7zSkpTqVHtunKTc59HUfyV9FcscOBbWyVpXkx9lRn1O87VWbS+mqNnBQSTmopQoxwsLlnHsr/aNVKTeXHtv1Ua/0hUuZ7dWWcezFbowXRL9eJ1VrFY2hJSgRMmzKpxMUsmBAngYiaJCE0QJoogTQRCE0EQJokISxA9hA2TDCUVRmyrTaV61OobFrGXOpOc/x2V+EUUfEb82aY8uj0PC6cunifOZn5fJvDhWIAAAAAAAAAAAAHMPTbrTVt6VLR9q2ri+ypuLxKNLOzsx6OcnjPSMiz4bp4vab27R/bXktywr+qWp1KyiqtTFS5xlzfs0uqp54fW4+Ra5Ms26R2UmfUTknaOzH1g1yUc0rRqUuEq3GMfqfOffh5mVMPjZrjHt1lUFJyblJuUpPLk222+rZ0dkSy6UTGUMqmjBKeBAngQJoEITQIE8SEJoATQIQmiQJYkCWIQ9ZDGXmTMohrlGoOclCO+U5KMfNvCNm8Vjee0NW02mKx3no6na0FThCnHhCMYrySweWveb2m0+L2GOkUrFY7RGyUxZgAAAAAAAAAAAAcO9NSdvpnR97UXwHhUo53vDo1pSnu7KpFl7wuYtitSO+/yc+orNqzEeTc6csv4q1qUqdTZ8WMXGaeU1lSSbXGLxh9mdFLctt5UVLclt5csurCpb1HSrQcJr3qS+dF80dsWi0bw3WmJ6wloiWmWbTMEsmmYyJ4ECaBAmgQhNAgTxIQmgBNAgTRIQliQhImEGTKIYzLxKRnENVpbzUuw8Su6zXqUVu7zawl7ll/YcXEc3Jj5I7z/Tt4Xg/Uy/qT2r/f58l8KJ6MAAAAAAAAAAAAABX9eNVaWlbSVtVexNPbo1UsulUS3PHNPLTXNPk8NdGm1FsF+aPeiY3hxC3vL3QVZWd/Tc6Dz4bT2k1nfOhN8Vv3xeMZ5Ho6WxamvPjnr+d1bqdNFuvaV0lG20jQTTVWm/Zkt0qcvzjLszV6WOVbMWpO0qTprV+pava+Mo53VEuHRTXJ9+B0UyRb2m+7DpTMpg3ZdNmMpZEGYiaBAngQhNAgTxIQmgBLFkISxZAlTDHd62idmMy+ORlEMJl8o05VZxp01tTm1GK/3yMptFKza3aGuK2vaKV7y6dojR8bejGlHfjfKXzpPjL/fLB5rPmnNebz+Q9XpsEYMcUj8lmmlvAAAAAAAAAAAAAAAMDTehqF7Rlb3VJVaUuT4xfKUZLfFrqjZiy3xW5qTtKJiJ7uJax6m3mg6jurOcq9l8qWMuEfm14Lc19NY/p5+g02tx6mOS/S352+jhz6beG51f1jo3sdjdGrs+vRlh7S5uOfaRnfHNFVfHNWs05qrjNW1W7jKj/k/b7OhnTL4WYbq5Tlh4e5p4a4YfRm6YTuy6cjCYSyYMgTwIE8SEJosgSxZCEkZBCRSGyN0kW3wDHd7zgmGMyjTcmoxTlKTSjFLLbfJIz6RG8tXWZ2ju6Fqtq/8Aw0fEqYdea381TXzE/wA2UWt1n608tfVj4/u9DoNFGCOa3rT8P2+rfnAsQAAAAAAAAAAAAAAAAA+NZ3PenxQHLNePRYpN3eivgqye3K1T2IyfHaoy/ly+j7P1edxpOJbehm6x5/Xz/v2ubNp4t1hWtA63SjJ21+nTqwew5yi4NP5tWOPVff7SyviiY5qdYU+TDNZbvTGgqdytuOIVcZVRb1LptdfPia6ZJr0aFPuLadGexVjsy5c1JdU+aOmJi0bwndLSkYzCWTTZiJ4MgZVtQlP2I5xx4JL3siZiEMuOjqnRL+pfoRzQhNDRz+VJLyTZHMhKraMe/mN5QgrXEVuz7kZ1rMtdrRD1o6xrXctmhDKTxKXCEPrS/Tj2Iy5ceGN7z9TFiyZ52xx7/D+XQ9XtW6dotp/CV2sOo1jHaC5L8WUWq1l8/TtXy+r0Gk0NMHXvbz+jdnG7gAAAAAAAAAAAAAAAAAAAAFX1z1It9JR2pLwrmKxTuIpbS6Rmvlx7PeuTR2aXWZME9OseTVlxVyR1coc7zQ1X+Gu4OdBv1JJtwkvnUZv8Yv7FnJfUvi1Neak9fzv9VRn080nqtEJUL2llYqQfulB/nFmr0qS45jZWtJ6HnbvaXr0uU8b49pLl58DfW8WGNTmTMJ3ZEJGOwsmg/if65foar90IJaWk5OMKTlhtbsy/BInkjbrKOs9oe4fxlXdTtam/n4NTH3pbiJvhr3tH8wmMea3q1n+JZ1tqhfVvjNmjHntTTf3YZ/HBptr9PT1evs+7dTh2ov32j2/ZYtF6h0KeJV5Sry6fFw+6t797OLLxPJbpSOX4y7sXCsVet55vhC1UaMYRUIRUIxWFFJRS8kittabTvM7ysq1isbVjaHshkAAAAAAAAAAAAAAAAAAAAAAAMPSujKV1SlQuKaq0p8Yvk+Uk+MWuq3mePJbHbmpO0sbVi0bS4/rJqZc6Jm7qylKrarfLnKnHpVivaj9JcOeOLv8ATa7HqI5MnS352+iq1OkmvWvZmaD0/TulsvEKuN9N71Lq4vmu3E25MU0V8xsx9KaA4zt13dL/AC9PIypk8LMWiU8bnua3NcGvM27I3WrV55or68v0OfJ6yYbf0XyzcXflT/vmcfFPUp7/AJLDhfr393zdEKVcgAAAAAAAAAAAAAAAAAAAAAAAAAAAAADnOufo3jUbudHYpV87UqGdiFR8cwf8uX4eXEttJxKa+hl6x5+P3cGp0cX9KndVNFaxzpzdtfRcKkHsucouLi+lRfr/AMlrbFFo5sfWFRas1naW40noqFwtpPZnj1ai3prlnqjVTJNWExu+6DtZUqWxUWJKcuDyms7mMlotO8FekM70USzcXvlD++Zy8W9Snv8AksOFR6V/d83SijXIAAAAAAAAAAAAAAAAAAAAAAAAAAAAAAAV/WvVKhpCHwi2K0VinXiltR7P50ez74wdWm1mTBPo9Y8mjNp6ZY69/Nyq5hd6HqqjcQ27eTexJZcJrrTl8l9Yv/U9BjyYtVXmpPX4qXNp74p69vNNd65U9l+FCTnjdtKMYx7vDeTKumtv1aFx9FGhatGnVuq6cHc7Hhxaalsx2nttcsuW7yzzKniuope0Up4Lfh+C1Kza3ivxUrEAAAAAAAAAAAAAAAAAAAAAAAAAAAAAAAAEF5aU60HTrU41acuMJRU4v3Mype1J3rO0omImNpa6y1WsqMlOlaUozTypeGm4vqm+HuN19XmvG1rzt7WuMOOJ3iIbg520AAAAAAAAAAAAAAAAAAAAAAAAAAAAAAAAAAAAAAAAAAAAAAAAAAAAAAAAAAAAAAAAAAAAAAAAAAAAAAAAAAAAAAAAAAB//9k="/>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 name="AutoShape 6" descr="data:image/jpeg;base64,/9j/4AAQSkZJRgABAQAAAQABAAD/2wCEAAkGBxMQEBIPDxAWEA8PDw8QEBAYEBAPFRAVFBQWFhUSFRUYHCggGB0lHhQXITEhJTUrLi8uFx81ODUuNzQtOiwBCgoKDg0OGxAQGywkHyQsLSwsLCwsLCwsNy0sLCwsLCwsLCwsLCwwLC8sLCwsLCwsLCwsLCwsLCw0LCwsLCw0LP/AABEIAMkA+wMBEQACEQEDEQH/xAAcAAEAAgMBAQEAAAAAAAAAAAAAAwYEBQcCAQj/xABBEAACAQMACAIEDAQFBQAAAAAAAQIDBBEFBhIhMUFRYRNxByIygSMzQlJicpGSobHB0RRDgrJT0uHw8RUkc6LT/8QAGgEBAAIDAQAAAAAAAAAAAAAAAAEFAgMEBv/EADERAQACAQIEAgkEAwEBAAAAAAABAgMEEQUSITFBUSIycYGhwdHh8BNhkbEjM0LxFP/aAAwDAQACEQMRAD8A7iAAAAAAAAAAAAAAAAAAAAAAAAfJRysMDx4K7/el+4DwV34p+1L9wHgrv96X7genTWMb93dr8QPKorv96X7gPAXf70v3A9bCxjf9r/MDy6K7/fl+4BUV3+9L9wPSjj/lsD0AAAAAAAAAAAAAAAAAAAAABXNYdeLKxqKjcVn4uE3TjCdRxT4OWysR8nvN+LTZMkb1hrvlpTvLI0HrbZ3r2ba5hOf+G806nuhNJvzRGTT5MfrQUy0t2luzS2AAAAAAAAAAAAAAAAAAAAAAAAAAAAAAAAAAfmrWSMpaRvZVd8/4y4W/oqjUfdsqOO2D1GkrH6VdvKFRn65J3YLoLc1uaaaa3NNcGjqmsTDV7F31T9JNe0caV7tXVtuSq8a1JdW/5i89/fkVWp4dW3pY+k/D7OzFqZjpfrDsWjdIUrmlGvb1FVpTWYzT3PquzXNPeiktSaTtaOrvraLRvDKMUgAAAAAAAAAAAAAAAAAAAAAAAAAAAAAAByn0tapy2npO3i5LZSu4JZa2VhV0umElLokn1Lfh2q5f8dvd9HFqsW/px73MoVMl5E7q56bEsolt9U9Z6ujK3iU8zt5tfxFvndNfPh0ml9vB9q/V6WuWv7unDlmk/s/QGi9IU7mjTuKElOlVipQl26NcmuDXJo89ek0ty27rGtotG8MoxZAAAAAAAAAAAAAAAAAAAAAAAAAAAAAAA0ByL0hejl09q80dDMN8q1rFez1nRXTrD7Ohb6PX/wDGT+fq4c+m/wCquZ062S5i27g22SbREs4dB9EmsPgTdpUl8BWqep0p1JcPdJ7vPHc4NbpP1cU3r3r/AF9u7PFqf0s0Ut2t/f3dkPPrcAAAAAAAAAAAAAAAAAAAAAAAAAAAAAAAAHH/AEt6lqltaStY7MXL/u6SW5OT+PiuW9+t556lpodVP+u3u+jj1OGNuaHMqdQuItu4G40Fvc/6f1OjT+Kv4lO0V9/yd51O0v8AxVrGUnmrT+Dq92lul71h+eTzPENN+hmmI7T1j6e5e8O1X/0YYme8dJ/P3bw4XcAAAAAAAAAAAAAAAAAAAAAAAAAAAAAAAEVzQjUhKnUipU6kJQnF71KMlhp+aZMTMTvBMbvy7pzRrs7uvaSefAqygm+MocYSfdxcX7z0ODLz0iyqy05bbN1q5R+Dc/ny3eS3fnksMHSu6i4jbmyRXyj+181Dv/AulBvELheG/rcYP7cr+o5OJ4f1MPNHevX3eP5+zZwjP+ln5Z7W6e/w+nvdRPMPXAAAAAAAAAAAAAAAAAAAAAAAABSNcfSJRspOjQirm5W6S2sQpdpyXF/RXvwWWk4bfNHNbpX4y5M+rrj6R1lWrX0q3UJJ3NpB02/kqrReOzk5JndbhGKY9C07+6fo5a8RtE+lDpegNNUr2iq9CWYt4lFrEqclxhJcnv8AxKXPgvgvyXWOLLXJXmq2JpbAAAA4N6ZNHv8A6xBU161zbUJeclKcG35RhH7C20EzNeX93BrJrT0pZFnaKnCMFwikl37l5HSNnlbzN7TafFlRTi1KLxKLTT6Nb0yek9JYbTHWO7r+j7lVqVOquFSEZeWVvR5DLjnHeaT4S9vhyRkx1vHjG7INbaAAAAAAAAAAAAAAAAAAAAAhu7qFKEqtWap04LMpyaioru2ZVrNp2rG8omYiN5co1p1/rXs3aaMUoU5ZUqyTjUqrns/4ce/HyL3S8Orijnzd/Lw+6q1GtmfRx/yxtA6swt8TqYqVuXzYfVXN9zqyZpt0jsrt24nsVoOLxUg24y5rK4mqN6yg9D6cKt5TT9VeFu7qVRZ+w5+Mda0n2/JY8LnrePY6cUa3AAADluuc6VxfeND1nRoq3UuW6cpScfvJZ7HoOH4JxU5rd5ec4lqYy35K9o+M/Zr4Uzu3VvK9uBMSxmF+1Hr7Vrsf4VScfc/XX9xQcTptm384j6fJ6PhF+bT8vlMx8/msJXrQAAAAAAAAAAAAAAAAAAADSa0a02+jqe3Xlmck/Doxw6lRrouS6t7jo0+lyZ7bVj2z4NeTLXHG9nI7/SF5purtVH4VrCXqwWfDh/8ASeOf5HoMWDFpa9Os+fj9oU2o1NsnsWCzsqNnTeMRisbdR+1J93z8kY2ta8uRodLaalWzCnmFLg+Up+fRdjdTHFessJndt9WI4t0vpz/Q15p9JNezbeiuOLi87qH98zi4rPoU9/yWPCvWv7vm6QUi5AIrq5hSi51JqEFxlJpIypS152rG8sb3rSOa07QousWtrrJ0bbMab3Sq74ymukV8ld+PlzudLoIx+nk7+Sj1fEZyRNMXSPPx935ur1KngsZsrIqnjAx3TsOJMSwmFq1Bqb68P/HJf+yf5IrOKx6k+35Lfg1ut6+yf7W8p14AAAAAAAAAAAAAAAAAADnuvHpLp2rlbWWzXut8ZT406D4YePbl9FcOb5O00nDrZPTydK/GXNm1MU6R1lR9F6vVrqo7vSM5TlN7TjJ+vPptfMj0ise4t5yVx15McbQpsuWbTvKxX+kaVrBRSWUsQpRwt3L6qNVazaWlVby8nXltVHuXsxXsx8l+pviIr2Rs+Qpjc2WnQCxRX15foaMnchLqfpqnZVbiVZSaqbKjsxUvZlJvOWupp1mntnrWK+Dq0eeuG1pt47fNYa/pDpL4uhUk/pOFNfamzjrwu/8A1aPz+HXbilI9Ws/D7tZda8XVTdRpworrh1ZL3vC/A6acNw19aZn4fn8uXJxPNb1YiPj+fw0lxKrWlt16kqkuW1Lax5LhH3HbSKY42pGzgvN8k73nd7p08CZRFU8ImO6dkiiNzZ8kjKGuVg1Ffw1VdaS/CS/c4OJ/66+1Y8I/229nzXUpHoAAAAAAAAAAAAAAAABj399Tt6cq1epGlSgsynJqKXv/AEMqUteeWsbyiZ2ca1q9IVxpKbs9FxnToSypVPZq1lwbb/lQ/F88cC+0vD6YY58vWfLwj6y4c+q26VSat6q07VKc8VK6XHHq0+0F+v5HTkzTfpHZVXyTZ80zrIo5p2+JT4OpxjH6vzn+HmKYvGzWrkcyblJuUpPLbeW2bjZlU4mG6dmRCJA3mhrmMYbEmotSbWXhNPuarxO+6GVKNF7/AINt/UI9JDzmkuGwvLZJ6jxOtHrknaUPG3ngiUJIRI3Nk0UQl6wGMvMjOGuzf6ix+GqvpTS+2X+hwcTn/HX2rHhEf5LexdClX4AAAAAAAAAAAAAABXdcdcrbRlPary2qs0/Ct44dSp3+jH6T3eb3HTptLkz22r28Z8GNrxWN5cbubi+0/WVWvLwrSEnsQWfDp8sQX8yfJyffhwPQYsWLS12r38/H/wAVmo1PgtlpaW9hRezinBe1N75Tfd8W+y9xhM2ySrrWm09VX0zrDO4zCnmnR4Y+VP6z5Lsb6Y4r1nuxa6jAymU7MunEwlLJgiEp4IhCWKIEsUEJYxI3RsmhEbo2TwiY7ieCIEiA+slhKOZnDVZaNQ6e6tPq6cV7lJv+5FZxS3q19q34PX17eyPz+VsKldAAAAAAAAAAAAAAOX+kD0r07ZytNHYr3ediVXG3TovosfGT7LcnxzvRa6Phtsnp5OlfjP0a75IhS9Bao1bmo7zSkpTqVHtunKTc59HUfyV9FcscOBbWyVpXkx9lRn1O87VWbS+mqNnBQSTmopQoxwsLlnHsr/aNVKTeXHtv1Ua/0hUuZ7dWWcezFbowXRL9eJ1VrFY2hJSgRMmzKpxMUsmBAngYiaJCE0QJoogTQRCE0EQJokISxA9hA2TDCUVRmyrTaV61OobFrGXOpOc/x2V+EUUfEb82aY8uj0PC6cunifOZn5fJvDhWIAAAAAAAAAAAAHMPTbrTVt6VLR9q2ri+ypuLxKNLOzsx6OcnjPSMiz4bp4vab27R/bXktywr+qWp1KyiqtTFS5xlzfs0uqp54fW4+Ra5Ms26R2UmfUTknaOzH1g1yUc0rRqUuEq3GMfqfOffh5mVMPjZrjHt1lUFJyblJuUpPLk222+rZ0dkSy6UTGUMqmjBKeBAngQJoEITQIE8SEJoATQIQmiQJYkCWIQ9ZDGXmTMohrlGoOclCO+U5KMfNvCNm8Vjee0NW02mKx3no6na0FThCnHhCMYrySweWveb2m0+L2GOkUrFY7RGyUxZgAAAAAAAAAAAAcO9NSdvpnR97UXwHhUo53vDo1pSnu7KpFl7wuYtitSO+/yc+orNqzEeTc6csv4q1qUqdTZ8WMXGaeU1lSSbXGLxh9mdFLctt5UVLclt5csurCpb1HSrQcJr3qS+dF80dsWi0bw3WmJ6wloiWmWbTMEsmmYyJ4ECaBAmgQhNAgTxIQmgBNAgTRIQliQhImEGTKIYzLxKRnENVpbzUuw8Su6zXqUVu7zawl7ll/YcXEc3Jj5I7z/Tt4Xg/Uy/qT2r/f58l8KJ6MAAAAAAAAAAAAABX9eNVaWlbSVtVexNPbo1UsulUS3PHNPLTXNPk8NdGm1FsF+aPeiY3hxC3vL3QVZWd/Tc6Dz4bT2k1nfOhN8Vv3xeMZ5Ho6WxamvPjnr+d1bqdNFuvaV0lG20jQTTVWm/Zkt0qcvzjLszV6WOVbMWpO0qTprV+pava+Mo53VEuHRTXJ9+B0UyRb2m+7DpTMpg3ZdNmMpZEGYiaBAngQhNAgTxIQmgBLFkISxZAlTDHd62idmMy+ORlEMJl8o05VZxp01tTm1GK/3yMptFKza3aGuK2vaKV7y6dojR8bejGlHfjfKXzpPjL/fLB5rPmnNebz+Q9XpsEYMcUj8lmmlvAAAAAAAAAAAAAAAMDTehqF7Rlb3VJVaUuT4xfKUZLfFrqjZiy3xW5qTtKJiJ7uJax6m3mg6jurOcq9l8qWMuEfm14Lc19NY/p5+g02tx6mOS/S352+jhz6beG51f1jo3sdjdGrs+vRlh7S5uOfaRnfHNFVfHNWs05qrjNW1W7jKj/k/b7OhnTL4WYbq5Tlh4e5p4a4YfRm6YTuy6cjCYSyYMgTwIE8SEJosgSxZCEkZBCRSGyN0kW3wDHd7zgmGMyjTcmoxTlKTSjFLLbfJIz6RG8tXWZ2ju6Fqtq/8Aw0fEqYdea381TXzE/wA2UWt1n608tfVj4/u9DoNFGCOa3rT8P2+rfnAsQAAAAAAAAAAAAAAAAA+NZ3PenxQHLNePRYpN3eivgqye3K1T2IyfHaoy/ly+j7P1edxpOJbehm6x5/Xz/v2ubNp4t1hWtA63SjJ21+nTqwew5yi4NP5tWOPVff7SyviiY5qdYU+TDNZbvTGgqdytuOIVcZVRb1LptdfPia6ZJr0aFPuLadGexVjsy5c1JdU+aOmJi0bwndLSkYzCWTTZiJ4MgZVtQlP2I5xx4JL3siZiEMuOjqnRL+pfoRzQhNDRz+VJLyTZHMhKraMe/mN5QgrXEVuz7kZ1rMtdrRD1o6xrXctmhDKTxKXCEPrS/Tj2Iy5ceGN7z9TFiyZ52xx7/D+XQ9XtW6dotp/CV2sOo1jHaC5L8WUWq1l8/TtXy+r0Gk0NMHXvbz+jdnG7gAAAAAAAAAAAAAAAAAAAAFX1z1It9JR2pLwrmKxTuIpbS6Rmvlx7PeuTR2aXWZME9OseTVlxVyR1coc7zQ1X+Gu4OdBv1JJtwkvnUZv8Yv7FnJfUvi1Neak9fzv9VRn080nqtEJUL2llYqQfulB/nFmr0qS45jZWtJ6HnbvaXr0uU8b49pLl58DfW8WGNTmTMJ3ZEJGOwsmg/if65foar90IJaWk5OMKTlhtbsy/BInkjbrKOs9oe4fxlXdTtam/n4NTH3pbiJvhr3tH8wmMea3q1n+JZ1tqhfVvjNmjHntTTf3YZ/HBptr9PT1evs+7dTh2ov32j2/ZYtF6h0KeJV5Sry6fFw+6t797OLLxPJbpSOX4y7sXCsVet55vhC1UaMYRUIRUIxWFFJRS8kittabTvM7ysq1isbVjaHshkAAAAAAAAAAAAAAAAAAAAAAAMPSujKV1SlQuKaq0p8Yvk+Uk+MWuq3mePJbHbmpO0sbVi0bS4/rJqZc6Jm7qylKrarfLnKnHpVivaj9JcOeOLv8ATa7HqI5MnS352+iq1OkmvWvZmaD0/TulsvEKuN9N71Lq4vmu3E25MU0V8xsx9KaA4zt13dL/AC9PIypk8LMWiU8bnua3NcGvM27I3WrV55or68v0OfJ6yYbf0XyzcXflT/vmcfFPUp7/AJLDhfr393zdEKVcgAAAAAAAAAAAAAAAAAAAAAAAAAAAAADnOufo3jUbudHYpV87UqGdiFR8cwf8uX4eXEttJxKa+hl6x5+P3cGp0cX9KndVNFaxzpzdtfRcKkHsucouLi+lRfr/AMlrbFFo5sfWFRas1naW40noqFwtpPZnj1ai3prlnqjVTJNWExu+6DtZUqWxUWJKcuDyms7mMlotO8FekM70USzcXvlD++Zy8W9Snv8AksOFR6V/d83SijXIAAAAAAAAAAAAAAAAAAAAAAAAAAAAAAAV/WvVKhpCHwi2K0VinXiltR7P50ez74wdWm1mTBPo9Y8mjNp6ZY69/Nyq5hd6HqqjcQ27eTexJZcJrrTl8l9Yv/U9BjyYtVXmpPX4qXNp74p69vNNd65U9l+FCTnjdtKMYx7vDeTKumtv1aFx9FGhatGnVuq6cHc7Hhxaalsx2nttcsuW7yzzKniuope0Up4Lfh+C1Kza3ivxUrEAAAAAAAAAAAAAAAAAAAAAAAAAAAAAAAAEF5aU60HTrU41acuMJRU4v3Mype1J3rO0omImNpa6y1WsqMlOlaUozTypeGm4vqm+HuN19XmvG1rzt7WuMOOJ3iIbg520AAAAAAAAAAAAAAAAAAAAAAAAAAAAAAAAAAAAAAAAAAAAAAAAAAAAAAAAAAAAAAAAAAAAAAAAAAAAAAAAAAAAAAAAAAB//9k="/>
          <p:cNvSpPr>
            <a:spLocks noChangeAspect="1" noChangeArrowheads="1"/>
          </p:cNvSpPr>
          <p:nvPr/>
        </p:nvSpPr>
        <p:spPr bwMode="auto">
          <a:xfrm>
            <a:off x="460375" y="1202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 name="AutoShape 10" descr="data:image/jpeg;base64,/9j/4AAQSkZJRgABAQAAAQABAAD/2wCEAAkGBg4NDQ8NDw8PDw0NDQ8NDQ0PDw8NDQwNFBAVFBQQFBIXGyYeFxkjGRQSHy8gJCcpLSwsFR4xNTAqNSYrLCkBCQoKDgwOGA8PGS0fHB0pKSksKSkpKSwpLCksKTIpKSwqLCkpKSwsLCkpKSkpKSkpKSwpLCkpLCkpKSwsKSk1Kf/AABEIAOEA4QMBIgACEQEDEQH/xAAcAAABBQEBAQAAAAAAAAAAAAAAAQIDBgcEBQj/xABGEAACAQMAAwkLCQgCAwAAAAAAAQIDBBEFBlEHEiExQVJhc7ITFRciNJGTocHR0hYjQlNUcYGDohQkMjM1YpKxdPBjcqP/xAAaAQABBQEAAAAAAAAAAAAAAAAAAQIDBAYF/8QALhEAAgEDAQYFAwUBAAAAAAAAAAECAwQREgUUM1FxkRMhMTJSFTSxI0FhgaEi/9oADAMBAAIRAxEAPwDcQAAAAATIAKA2VRR4W0vveCCWkKa+l5kyGdenT98kv7FSb9DpA5O+lLnepid9aXO9TI99t/mu47RLkdgHF32o871MO/FHnephvlD5ruHhz5HaBw9+aHO9TE790Od6mG+UPmu4vhz5HeBwd+6HO9TDv3Q536WG+UPmu4eHPkd4HA9N0Of+mQnf235/6Ze4N8ofNdw8KfI9ADz+/tvz/wBMhe/lDn/pkG+UPmu4eHPkd4HCtM0H9L1MXvvR53qYb5Q+a7ieHLkdoHH31o871MXvnS53qYm+2/zXcNEuR1gcy0jTf0vUyaFWMuJp/c8ksK9Kp7ZJ/wBjXFr1HgAEwgAAAAAAAAAAjABTyrzS6T3sMN8suT8CHTmk9781F8LXjtci5p4E7kze09pyg3Sovz/dl2hbalqkejVvG3lttkEro8+dyQSuTMNSk8t5Z0o0T05XRHK6PMldEUrnpF8MlVE9R3Yx3Z5buBruBdBIqJ6buhP2o8t3AOuLoH+Cem7oSV6lxs8arpFLgXC/Uc0rtvhbHKlkcqJ7Ur/IK8PGjVbJYT2vI7ww8JHrRumyaFfazyY3A5XA1wGukewrokV0eMrgcrka6Yx0T243RLG6PEjcj43Q10yN0T3Y3RLTu2nlNp7UeFG5J4XI1RcXlMilRLVZ6YziM/8AL3nqxeSjwuD29CaT4e5SfH/A9j5ppdmbTk5KlWeeTOdXttK1RPeARCmnKIAAAAEV1WVOnKb4oRcvMiU8fWqtvLWX90ox/DOfYQ15+HTlLkh9OOqSjzKrcXbnJyby5PLOSdchqVTnnVMFhyeX+5p4U0kTzrkMq5zyqkUqg5RLEaZ0yrEbrHO5jJVUuN4HaSVQOp1RHVOCV4uRN+pEE6spcbwtiHKmO0HfUvox6XsRy1L2UuDk2IgUEPySKCQ7CQ6OeXgJYtL3kKY5MXAYOjuoqqnPvhVIbgTB0qqOVU5d8GRNImlHX3cX9oOTIb4TSGk7Y1yWNc89THxmI4jXA9OFcnhXPKjVJoVSNwIpUz14Vzpo3DTTTw08p7GuU8enVOmnVI9LTyivOmaTY3Kq0oVF9KKb6HyrznQeHqnX31u1zKjS6E0n7z3De2tTxKUZ80ZmrHRNx5AAAWCMDwNdHi0/Nh7T3yua9yxZ/mw9pVvPOhPoWLbix6lEnMgnPpIKlV7TnmzHRgayKJ53EVy5+7hIZ3exechkyNslUETJD515Pl83AMEAfpSHDkA0VBgBwuRqDIgDshKoorLeEhsppLL4kc9paV76vGhRg5TlnexzhJcspPkXSOhTc3hDZSUVlnbGWeEXJ5+altUlRqxlCUJb2UJLDhI7VLPCNnBxeGCaayh+RcjchkYOHZFyNyGRAH5HJkeRUxMCE0WSxkc8WSRY1oYzqhM6KczjgyaMsEbRFJF91JeaNXrF2UWQq+oU80KvWrsotBstn/bw6GVu+NIAAC6VgK1r/wCRfnQ9pZSua+RzZpf+aHtKt3wJ9CxbcaPUzKoyCbO6VGPSQyoR6fOZJSRrkzikxjZ3dwjs9bBUo7EO1ok1HDkdGnJ8SfmO5YWxeZDZ3Gzzi6gyzn/ZpJZeIrpZEx1arl8ZHkcOQ7ISmksvgS5RspJLL4kc1ChWvK0KFGDnKcsQiuX+5vkXTyDoQc3hCSkorLH21tWvq8LejFylN4jHkS5ZSfIlt/69n1S1UpaNo72OJ154datjDm+atkVngQzVDVGloyjjgncVEu7Vscb5kdkV6+MsJorW1VJZfqZa+vXWemPtX+lW101Kp6Rp90p4hd014k+JVF9XPo2PkMiTqW1SVGtGUJQk4zhLjg+U+hira66lQ0jT7pDELuC8SfEqi+rn0bHyDbu0VRao+o+xvnReift/Bl6kLk4V3S2qSo1YyhKEnGcJLxoSOxPPDtM5ODi8M00WpLKH5FyNyAzAo7IqYzIuRAJEySLIUx2/xxiNDWjpjPAqqZOTujZNTYxojaNE3PX8xV61dlFrKlueeT1utXZRbTX2PAh0Mnd8aXUAAC4VQK5r35H+dD2ljK1r88WX51P2lW84E+hYteNHqZ5JkUmE5kE5GQSNckPlUSI3W2EbEbHpEqQrlnjIp1ORecbKpng5P9jSRRHAK5JcL4EuXkGtnLGNS5qwoUYucpyUYQjxzl7iSMHJ4Q2TUVljqcKt3VhQowlOU5b2EFxye17PYbLqZqdT0bSy8TuqiXdquOL+yGyP+xmpOpdPRtLfyxO7qRXdanGoL6uHRtfL5kWfBoLW1VNapepmL69dZ6I+38igAF45YAAABVtddSqekafdIYhdwj4k+Sovq59Gx8hkOaltUlRrRcJQlvZwksShL3H0Oyq67alU9I0+6U8Qu6ccQnxKovq59Gx8n3HPu7RVFqj6nVsb50non7fwZepZ4eQU4PnLapKjVjKEoScZwkvGhI7VLJnpwcXhmmjJSWUOyGRuRkquwZgcSOpj7xu+bIkPiJgME8GT0xlG2b4+Bes76NNR4l+JHJkMmXnc8i1b1c/WrsothV9Q38xV61dlFoNbY/bw6GSu+NLqAABcKoFZ3QPIvzqftLMVjdB8hXXU/aVrvgz6Fm140Opms2RSY+pI5qlTYZNLJsIhOeCGU2xGxCVLBIKDYhxznOtONKmnJzkoxjFNyqSfEkh8YuTwhG0lli5ncVI0aUZTlOSjCEVmU5PiWDYtR9SIaOp91qYneVI+PPjVKP1cPa+X7iPUTUeGj4KvWxK8qR4XwNUIv6EXt2v2cdvyd61tVTWqXqZi+vnVeiHt/IqFEQpfOUIAoAAgAAAAAAAVXXXUqnpGn3SGIXcI+JPiVVfVz6Nj5DIG6ltUlRrRlCUJOM4S/ihI+iMlV131Ip6Sp90p72F3BeJU4lVj9XPo2PkOfdWqqLUvU6tjfOk9E/b+DKXPPDyAk3xLJFChO3qSo14yjKEt7OD4HCXuPUgklwYw9nKZ2acHg06mmso56dm3x8HRxs66dOMeJfjyiZFTIW8jWyWLJYsgTJIyGNEbNA1B/kVetXZRaSqbnz+Yq9auyi1mvsft4dDJ3fGl1AAAuFUCr7orxYrrqftLQVXdH8gXX0/aVrrgy6Fm040Opl9RkMmSTZDJmXRskIxAEHjhWk+B8K2EllcSt5qrRfc6iTSnHCkk+PDIxBU2vQGk1hnrfKu/+11/82Xvc30pXuadw61WdVwqU1Fze+3qcXnBlxo+5R/Luuspdll+yqTdVJs5G0aNOFBuMUvNF9AAO8ZkAAEACgIGQAUAAAKxr3fVaFvTlSqSpydZJuLw2t6+Ao3ymvftNX/Nly3SfJaXXrsSM4yZzaFSca2E2vQ0ezqMJUcyin5smvbiVxPf1n3SeN7vp4csbMkUUlwJYWxCb4RyOY236nWUUlhDsgpEeQyGB2CZTJIyOeLJYMRoY0aJud+T1utXZRbSo7nPk9brl2EW41llwI9DI3nHl1AAAtlUCq7o/kC6+n7S1FV3R/IPz6ftK91wZdCzacaHUyybIZE8yNmWTNmiIVRY/DFUGLkUZvA3hIodI5QQmQIt4jRtytfN3PWU+yygJLYaFuX/AMu56yn2WXbB/rI5u1Pt31ReAADSGUOXSlaVO3rTi8ShSnKL2NRbTMvWu2kPr/0U/cabpvyS46ip2GYmmcbaVScJR0vB3Nl0YVIy1JMsHy20h9f+in7jSdX7mdazoVZvfTnSjKUsYyzF8mx6qf0+16mI3ZtSc5vU8+Qu1KNOnCLikvM9YAA7Zwin7pb/AHSl167EjN8mj7pvklL/AJC7EjNcmb2iv1n/AEanZfAXVjsiZG5Eyc/B1B2QyMyJkXAE0WSxZzxZLFiNDGaRubv93rdcuwi3lO3NX+71uuXYRcTU2XAiZC848uoAAFsqAVXdG8gXX0/aWoqu6P5Auvp+0r3XBl0LNpxodTL5MjbFmyNmWwbNDsi5GZFDAo7IuRguQwA7Joe5a/m7nrKfZZnWS5ag6w2tnCuq9TeOc4OPiyllJPPEi5ZNRrJs5+0oSlQais+aNMAr/wAvNG/aP0VPhD5e6N+0f/Op7jQeNT+SMzu9X4vsenpvyS46ip2GYipGo6V120fUt61ONfMp0pxit5UWZOLSXEZUmcbaM4zlHS8nd2TTlCMtSwSZNl1U/p9r1MTFsmnava5WFCyt6VSsozp0oxlHeVHh/ekJs6UYTep48h21acpwjpWfMuQFe+XujftC9HU+EPl9o37R+ip8J2fHp/JGf3er8X2PO3T/ACOl/wAhdiRmeS76+azWl5bU6dCrv5xrKbW9nHEd61yrpRRcnBvpKVXKNNs2Eo0EpLHmx2RMjciZKWDpDshkbkTI7AEqZJBkCZLBjWhrNL3M3+7VuuXYRcimbmXk1fr12EXM09nwYmOvePPqAABaKgFU3SfIPz6ftLWVPdL/AKeuvp+0r3XBl0LNpx4dTK5MY2LJkbZmEjaodvhd8MyGRRR++DIzIuRMAOyGRuQyGAH5DIzIZEwA/IZGZDIYAfkTI3IZFwA7IZG5DIAOyJkTImQAdkTIgZFwAuRBMhkUB6ZJFkKJYMaxrNN3MPJq/XLsIuhSty/yav167CLqaWz4MTG3vHn1AAAtFQCqbpUG9HZ2Vqbf3cK9pazy9Z9Hu5sq9FfxSptw/wDePjR9aXnIq0dVOS/gmt5aKsZP9mjD5EbJJkbMubhAAAKKGRcjRRAFyGRAAB2RMiAGAHZDI3IZAB2QyNyAALkMiAAC5DImRAwAuQyACgAAAAKiWBEiSAjGs1Dcwg1aVZckq7S/CC95czw9TdHu3sKMZLE5xdWa5cze+x5sL8D3DTW8dNKK/gxVzNTrSa5gAATlcBGKAAZBr7q87S5dWC+YuJOUWuKFTjlD/bXR9xVjfNKaLpXdGdCrHfQmvxi+SSfI0Y9rLqnX0fN75OdBvxK6XivYpc2X/UcO7tXCWuPozTbOvVOKpzf/AEv9PDABTnnZEAUQAAUQAAAAAAAAAAUAAAAAAUAAAAAAAAAAAABUWLUzV93t1HKfcKLU6z5Hsh97x5snHq9q1caQqb2nHFNP5ys14kF7X0I2DQmhaVlQjQpLgXDKT/iqS5ZMu2lq5y1S9EcjaF7GnFwg/wDp/wCHfFYS2DhMCneMuAAAAAAAABHVoxnFxlFSjJYlGSTjJbGiQA9QKbpbcytKzcqMpW8nw72Pj0v8XxfgyvVtyq7T8StQmtsu6U35sM1MCrO0pSecF6nf16awpdzJ/BZf8+29JU+APBZf8+29JU+A1gCPcaRL9UuOa7GT+C2/59t6Sp8AeCy/59t6Sp8BrABuNIPqlxzXYyfwWX/PtvSVPgDwWX/PtvSVPgNYANxpB9UuOa7GT+C2/wCfbekqfAHgtv8An23pKnwGsAG40g+qXHNdjJ/Bbf8APtvSVPgDwW3/AD7b0lT4DWADcaQfVLjmuxk/guv+fbekqfAHgtv+fbekqfAawAbjSD6pcc12Mn8Ft/z7b0lT4A8Ft/z7b0lT4DWADcaQfVbjmuxk/guv+fbekqfAHgtv+fbekqfAawAbjSD6pcc12Mrpbld4349a3itqdSo/NvV/s97RW5ha0mpV5zuGvofy6WfuXC/OXYCSFpSj54Iqm0Liaw5Y6EVC2hSioQjGEIrEYxSjFLoSJEKBaXkUQAAAAAAAAAAAAAAAAAAAAAAAAAAAAAAAAAAAAAAAAAAAAAAAAAAAAAAAAAAAAAAAAAAAD//Z"/>
          <p:cNvSpPr>
            <a:spLocks noChangeAspect="1" noChangeArrowheads="1"/>
          </p:cNvSpPr>
          <p:nvPr/>
        </p:nvSpPr>
        <p:spPr bwMode="auto">
          <a:xfrm>
            <a:off x="612775" y="2345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 name="AutoShape 12" descr="data:image/jpeg;base64,/9j/4AAQSkZJRgABAQAAAQABAAD/2wCEAAkGBg4NDQ8NDw8PDw0NDQ8NDQ0PDw8NDQwNFBAVFBQQFBIXGyYeFxkjGRQSHy8gJCcpLSwsFR4xNTAqNSYrLCkBCQoKDgwOGA8PGS0fHB0pKSksKSkpKSwpLCksKTIpKSwqLCkpKSwsLCkpKSkpKSkpKSwpLCkpLCkpKSwsKSk1Kf/AABEIAOEA4QMBIgACEQEDEQH/xAAcAAABBQEBAQAAAAAAAAAAAAAAAQIDBgcEBQj/xABGEAACAQMAAwkLCQgCAwAAAAAAAQIDBBEFBlEHEiExQVJhc7ITFRciNJGTocHR0hYjQlNUcYGDohQkMjM1YpKxdPBjcqP/xAAaAQABBQEAAAAAAAAAAAAAAAAAAQIDBAYF/8QALhEAAgEDAQYFAwUBAAAAAAAAAAECAwQREgUUM1FxkRMhMTJSFTSxI0FhgaEi/9oADAMBAAIRAxEAPwDcQAAAAATIAKA2VRR4W0vveCCWkKa+l5kyGdenT98kv7FSb9DpA5O+lLnepid9aXO9TI99t/mu47RLkdgHF32o871MO/FHnephvlD5ruHhz5HaBw9+aHO9TE790Od6mG+UPmu4vhz5HeBwd+6HO9TDv3Q536WG+UPmu4eHPkd4HA9N0Of+mQnf235/6Ze4N8ofNdw8KfI9ADz+/tvz/wBMhe/lDn/pkG+UPmu4eHPkd4HCtM0H9L1MXvvR53qYb5Q+a7ieHLkdoHH31o871MXvnS53qYm+2/zXcNEuR1gcy0jTf0vUyaFWMuJp/c8ksK9Kp7ZJ/wBjXFr1HgAEwgAAAAAAAAAAjABTyrzS6T3sMN8suT8CHTmk9781F8LXjtci5p4E7kze09pyg3Sovz/dl2hbalqkejVvG3lttkEro8+dyQSuTMNSk8t5Z0o0T05XRHK6PMldEUrnpF8MlVE9R3Yx3Z5buBruBdBIqJ6buhP2o8t3AOuLoH+Cem7oSV6lxs8arpFLgXC/Uc0rtvhbHKlkcqJ7Ur/IK8PGjVbJYT2vI7ww8JHrRumyaFfazyY3A5XA1wGukewrokV0eMrgcrka6Yx0T243RLG6PEjcj43Q10yN0T3Y3RLTu2nlNp7UeFG5J4XI1RcXlMilRLVZ6YziM/8AL3nqxeSjwuD29CaT4e5SfH/A9j5ppdmbTk5KlWeeTOdXttK1RPeARCmnKIAAAAEV1WVOnKb4oRcvMiU8fWqtvLWX90ox/DOfYQ15+HTlLkh9OOqSjzKrcXbnJyby5PLOSdchqVTnnVMFhyeX+5p4U0kTzrkMq5zyqkUqg5RLEaZ0yrEbrHO5jJVUuN4HaSVQOp1RHVOCV4uRN+pEE6spcbwtiHKmO0HfUvox6XsRy1L2UuDk2IgUEPySKCQ7CQ6OeXgJYtL3kKY5MXAYOjuoqqnPvhVIbgTB0qqOVU5d8GRNImlHX3cX9oOTIb4TSGk7Y1yWNc89THxmI4jXA9OFcnhXPKjVJoVSNwIpUz14Vzpo3DTTTw08p7GuU8enVOmnVI9LTyivOmaTY3Kq0oVF9KKb6HyrznQeHqnX31u1zKjS6E0n7z3De2tTxKUZ80ZmrHRNx5AAAWCMDwNdHi0/Nh7T3yua9yxZ/mw9pVvPOhPoWLbix6lEnMgnPpIKlV7TnmzHRgayKJ53EVy5+7hIZ3exechkyNslUETJD515Pl83AMEAfpSHDkA0VBgBwuRqDIgDshKoorLeEhsppLL4kc9paV76vGhRg5TlnexzhJcspPkXSOhTc3hDZSUVlnbGWeEXJ5+altUlRqxlCUJb2UJLDhI7VLPCNnBxeGCaayh+RcjchkYOHZFyNyGRAH5HJkeRUxMCE0WSxkc8WSRY1oYzqhM6KczjgyaMsEbRFJF91JeaNXrF2UWQq+oU80KvWrsotBstn/bw6GVu+NIAAC6VgK1r/wCRfnQ9pZSua+RzZpf+aHtKt3wJ9CxbcaPUzKoyCbO6VGPSQyoR6fOZJSRrkzikxjZ3dwjs9bBUo7EO1ok1HDkdGnJ8SfmO5YWxeZDZ3Gzzi6gyzn/ZpJZeIrpZEx1arl8ZHkcOQ7ISmksvgS5RspJLL4kc1ChWvK0KFGDnKcsQiuX+5vkXTyDoQc3hCSkorLH21tWvq8LejFylN4jHkS5ZSfIlt/69n1S1UpaNo72OJ154datjDm+atkVngQzVDVGloyjjgncVEu7Vscb5kdkV6+MsJorW1VJZfqZa+vXWemPtX+lW101Kp6Rp90p4hd014k+JVF9XPo2PkMiTqW1SVGtGUJQk4zhLjg+U+hira66lQ0jT7pDELuC8SfEqi+rn0bHyDbu0VRao+o+xvnReift/Bl6kLk4V3S2qSo1YyhKEnGcJLxoSOxPPDtM5ODi8M00WpLKH5FyNyAzAo7IqYzIuRAJEySLIUx2/xxiNDWjpjPAqqZOTujZNTYxojaNE3PX8xV61dlFrKlueeT1utXZRbTX2PAh0Mnd8aXUAAC4VQK5r35H+dD2ljK1r88WX51P2lW84E+hYteNHqZ5JkUmE5kE5GQSNckPlUSI3W2EbEbHpEqQrlnjIp1ORecbKpng5P9jSRRHAK5JcL4EuXkGtnLGNS5qwoUYucpyUYQjxzl7iSMHJ4Q2TUVljqcKt3VhQowlOU5b2EFxye17PYbLqZqdT0bSy8TuqiXdquOL+yGyP+xmpOpdPRtLfyxO7qRXdanGoL6uHRtfL5kWfBoLW1VNapepmL69dZ6I+38igAF45YAAABVtddSqekafdIYhdwj4k+Sovq59Gx8hkOaltUlRrRcJQlvZwksShL3H0Oyq67alU9I0+6U8Qu6ccQnxKovq59Gx8n3HPu7RVFqj6nVsb50non7fwZepZ4eQU4PnLapKjVjKEoScZwkvGhI7VLJnpwcXhmmjJSWUOyGRuRkquwZgcSOpj7xu+bIkPiJgME8GT0xlG2b4+Bes76NNR4l+JHJkMmXnc8i1b1c/WrsothV9Q38xV61dlFoNbY/bw6GSu+NLqAABcKoFZ3QPIvzqftLMVjdB8hXXU/aVrvgz6Fm140Opms2RSY+pI5qlTYZNLJsIhOeCGU2xGxCVLBIKDYhxznOtONKmnJzkoxjFNyqSfEkh8YuTwhG0lli5ncVI0aUZTlOSjCEVmU5PiWDYtR9SIaOp91qYneVI+PPjVKP1cPa+X7iPUTUeGj4KvWxK8qR4XwNUIv6EXt2v2cdvyd61tVTWqXqZi+vnVeiHt/IqFEQpfOUIAoAAgAAAAAAAVXXXUqnpGn3SGIXcI+JPiVVfVz6Nj5DIG6ltUlRrRlCUJOM4S/ihI+iMlV131Ip6Sp90p72F3BeJU4lVj9XPo2PkOfdWqqLUvU6tjfOk9E/b+DKXPPDyAk3xLJFChO3qSo14yjKEt7OD4HCXuPUgklwYw9nKZ2acHg06mmso56dm3x8HRxs66dOMeJfjyiZFTIW8jWyWLJYsgTJIyGNEbNA1B/kVetXZRaSqbnz+Yq9auyi1mvsft4dDJ3fGl1AAAuFUCr7orxYrrqftLQVXdH8gXX0/aVrrgy6Fm040Opl9RkMmSTZDJmXRskIxAEHjhWk+B8K2EllcSt5qrRfc6iTSnHCkk+PDIxBU2vQGk1hnrfKu/+11/82Xvc30pXuadw61WdVwqU1Fze+3qcXnBlxo+5R/Luuspdll+yqTdVJs5G0aNOFBuMUvNF9AAO8ZkAAEACgIGQAUAAAKxr3fVaFvTlSqSpydZJuLw2t6+Ao3ymvftNX/Nly3SfJaXXrsSM4yZzaFSca2E2vQ0ezqMJUcyin5smvbiVxPf1n3SeN7vp4csbMkUUlwJYWxCb4RyOY236nWUUlhDsgpEeQyGB2CZTJIyOeLJYMRoY0aJud+T1utXZRbSo7nPk9brl2EW41llwI9DI3nHl1AAAtlUCq7o/kC6+n7S1FV3R/IPz6ftK91wZdCzacaHUyybIZE8yNmWTNmiIVRY/DFUGLkUZvA3hIodI5QQmQIt4jRtytfN3PWU+yygJLYaFuX/AMu56yn2WXbB/rI5u1Pt31ReAADSGUOXSlaVO3rTi8ShSnKL2NRbTMvWu2kPr/0U/cabpvyS46ip2GYmmcbaVScJR0vB3Nl0YVIy1JMsHy20h9f+in7jSdX7mdazoVZvfTnSjKUsYyzF8mx6qf0+16mI3ZtSc5vU8+Qu1KNOnCLikvM9YAA7Zwin7pb/AHSl167EjN8mj7pvklL/AJC7EjNcmb2iv1n/AEanZfAXVjsiZG5Eyc/B1B2QyMyJkXAE0WSxZzxZLFiNDGaRubv93rdcuwi3lO3NX+71uuXYRcTU2XAiZC848uoAAFsqAVXdG8gXX0/aWoqu6P5Auvp+0r3XBl0LNpxodTL5MjbFmyNmWwbNDsi5GZFDAo7IuRguQwA7Joe5a/m7nrKfZZnWS5ag6w2tnCuq9TeOc4OPiyllJPPEi5ZNRrJs5+0oSlQais+aNMAr/wAvNG/aP0VPhD5e6N+0f/Op7jQeNT+SMzu9X4vsenpvyS46ip2GYipGo6V120fUt61ONfMp0pxit5UWZOLSXEZUmcbaM4zlHS8nd2TTlCMtSwSZNl1U/p9r1MTFsmnava5WFCyt6VSsozp0oxlHeVHh/ekJs6UYTep48h21acpwjpWfMuQFe+XujftC9HU+EPl9o37R+ip8J2fHp/JGf3er8X2PO3T/ACOl/wAhdiRmeS76+azWl5bU6dCrv5xrKbW9nHEd61yrpRRcnBvpKVXKNNs2Eo0EpLHmx2RMjciZKWDpDshkbkTI7AEqZJBkCZLBjWhrNL3M3+7VuuXYRcimbmXk1fr12EXM09nwYmOvePPqAABaKgFU3SfIPz6ftLWVPdL/AKeuvp+0r3XBl0LNpx4dTK5MY2LJkbZmEjaodvhd8MyGRRR++DIzIuRMAOyGRuQyGAH5DIzIZEwA/IZGZDIYAfkTI3IZFwA7IZG5DIAOyJkTImQAdkTIgZFwAuRBMhkUB6ZJFkKJYMaxrNN3MPJq/XLsIuhSty/yav167CLqaWz4MTG3vHn1AAAtFQCqbpUG9HZ2Vqbf3cK9pazy9Z9Hu5sq9FfxSptw/wDePjR9aXnIq0dVOS/gmt5aKsZP9mjD5EbJJkbMubhAAAKKGRcjRRAFyGRAAB2RMiAGAHZDI3IZAB2QyNyAALkMiAAC5DImRAwAuQyACgAAAAKiWBEiSAjGs1Dcwg1aVZckq7S/CC95czw9TdHu3sKMZLE5xdWa5cze+x5sL8D3DTW8dNKK/gxVzNTrSa5gAATlcBGKAAZBr7q87S5dWC+YuJOUWuKFTjlD/bXR9xVjfNKaLpXdGdCrHfQmvxi+SSfI0Y9rLqnX0fN75OdBvxK6XivYpc2X/UcO7tXCWuPozTbOvVOKpzf/AEv9PDABTnnZEAUQAAUQAAAAAAAAAAUAAAAAAUAAAAAAAAAAAABUWLUzV93t1HKfcKLU6z5Hsh97x5snHq9q1caQqb2nHFNP5ys14kF7X0I2DQmhaVlQjQpLgXDKT/iqS5ZMu2lq5y1S9EcjaF7GnFwg/wDp/wCHfFYS2DhMCneMuAAAAAAAABHVoxnFxlFSjJYlGSTjJbGiQA9QKbpbcytKzcqMpW8nw72Pj0v8XxfgyvVtyq7T8StQmtsu6U35sM1MCrO0pSecF6nf16awpdzJ/BZf8+29JU+APBZf8+29JU+A1gCPcaRL9UuOa7GT+C2/59t6Sp8AeCy/59t6Sp8BrABuNIPqlxzXYyfwWX/PtvSVPgDwWX/PtvSVPgNYANxpB9UuOa7GT+C2/wCfbekqfAHgtv8An23pKnwGsAG40g+qXHNdjJ/Bbf8APtvSVPgDwW3/AD7b0lT4DWADcaQfVLjmuxk/guv+fbekqfAHgtv+fbekqfAawAbjSD6pcc12Mn8Ft/z7b0lT4A8Ft/z7b0lT4DWADcaQfVbjmuxk/guv+fbekqfAHgtv+fbekqfAawAbjSD6pcc12Mrpbld4349a3itqdSo/NvV/s97RW5ha0mpV5zuGvofy6WfuXC/OXYCSFpSj54Iqm0Liaw5Y6EVC2hSioQjGEIrEYxSjFLoSJEKBaXkUQAAAAAAAAAAAAAAAAAAAAAAAAAAAAAAAAAAAAAAAAAAAAAAAAAAAAAAAAAAAAAAAAAAAD//Z"/>
          <p:cNvSpPr>
            <a:spLocks noChangeAspect="1" noChangeArrowheads="1"/>
          </p:cNvSpPr>
          <p:nvPr/>
        </p:nvSpPr>
        <p:spPr bwMode="auto">
          <a:xfrm>
            <a:off x="765175" y="3488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pic>
        <p:nvPicPr>
          <p:cNvPr id="5122" name="Picture 2" descr="AOA M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26" y="1352550"/>
            <a:ext cx="3349625" cy="798457"/>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7"/>
          <p:cNvSpPr txBox="1">
            <a:spLocks/>
          </p:cNvSpPr>
          <p:nvPr/>
        </p:nvSpPr>
        <p:spPr>
          <a:xfrm>
            <a:off x="76200" y="209550"/>
            <a:ext cx="10134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rgbClr val="002F42"/>
                </a:solidFill>
                <a:latin typeface="Franklin Gothic Demi Cond" panose="020B0706030402020204" pitchFamily="34" charset="0"/>
              </a:rPr>
              <a:t>INCREASED MEDICARE REIMBURSEMENTS</a:t>
            </a:r>
            <a:r>
              <a:rPr lang="en-US" sz="3600" b="1" dirty="0">
                <a:solidFill>
                  <a:srgbClr val="002F42"/>
                </a:solidFill>
                <a:latin typeface="Franklin Gothic Demi Cond" panose="020B0706030402020204" pitchFamily="34" charset="0"/>
              </a:rPr>
              <a:t/>
            </a:r>
            <a:br>
              <a:rPr lang="en-US" sz="3600" b="1" dirty="0">
                <a:solidFill>
                  <a:srgbClr val="002F42"/>
                </a:solidFill>
                <a:latin typeface="Franklin Gothic Demi Cond" panose="020B0706030402020204" pitchFamily="34" charset="0"/>
              </a:rPr>
            </a:br>
            <a:endParaRPr lang="en-US" sz="3600" b="1" dirty="0">
              <a:solidFill>
                <a:srgbClr val="002F42"/>
              </a:solidFill>
              <a:latin typeface="Franklin Gothic Demi Cond" panose="020B0706030402020204" pitchFamily="34" charset="0"/>
            </a:endParaRPr>
          </a:p>
        </p:txBody>
      </p:sp>
    </p:spTree>
    <p:extLst>
      <p:ext uri="{BB962C8B-B14F-4D97-AF65-F5344CB8AC3E}">
        <p14:creationId xmlns:p14="http://schemas.microsoft.com/office/powerpoint/2010/main" val="19785325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ata:image/jpeg;base64,/9j/4AAQSkZJRgABAQAAAQABAAD/2wCEAAkGBxMQEBIPDxAWEA8PDw8QEBAYEBAPFRAVFBQWFhUSFRUYHCggGB0lHhQXITEhJTUrLi8uFx81ODUuNzQtOiwBCgoKDg0OGxAQGywkHyQsLSwsLCwsLCwsNy0sLCwsLCwsLCwsLCwwLC8sLCwsLCwsLCwsLCwsLCw0LCwsLCw0LP/AABEIAMkA+wMBEQACEQEDEQH/xAAcAAEAAgMBAQEAAAAAAAAAAAAAAwYEBQcCAQj/xABBEAACAQMACAIEDAQFBQAAAAAAAQIDBBEFBhIhMUFRYRNxByIygSMzQlJicpGSobHB0RRDgrJT0uHw8RUkc6LT/8QAGgEBAAIDAQAAAAAAAAAAAAAAAAEFAgMEBv/EADERAQACAQIEAgkEAwEBAAAAAAABAgMEEQUSITFBUSIycYGhwdHh8BNhkbEjM0LxFP/aAAwDAQACEQMRAD8A7iAAAAAAAAAAAAAAAAAAAAAAAAfJRysMDx4K7/el+4DwV34p+1L9wHgrv96X7genTWMb93dr8QPKorv96X7gPAXf70v3A9bCxjf9r/MDy6K7/fl+4BUV3+9L9wPSjj/lsD0AAAAAAAAAAAAAAAAAAAAABXNYdeLKxqKjcVn4uE3TjCdRxT4OWysR8nvN+LTZMkb1hrvlpTvLI0HrbZ3r2ba5hOf+G806nuhNJvzRGTT5MfrQUy0t2luzS2AAAAAAAAAAAAAAAAAAAAAAAAAAAAAAAAAAfmrWSMpaRvZVd8/4y4W/oqjUfdsqOO2D1GkrH6VdvKFRn65J3YLoLc1uaaaa3NNcGjqmsTDV7F31T9JNe0caV7tXVtuSq8a1JdW/5i89/fkVWp4dW3pY+k/D7OzFqZjpfrDsWjdIUrmlGvb1FVpTWYzT3PquzXNPeiktSaTtaOrvraLRvDKMUgAAAAAAAAAAAAAAAAAAAAAAAAAAAAAAByn0tapy2npO3i5LZSu4JZa2VhV0umElLokn1Lfh2q5f8dvd9HFqsW/px73MoVMl5E7q56bEsolt9U9Z6ujK3iU8zt5tfxFvndNfPh0ml9vB9q/V6WuWv7unDlmk/s/QGi9IU7mjTuKElOlVipQl26NcmuDXJo89ek0ty27rGtotG8MoxZAAAAAAAAAAAAAAAAAAAAAAAAAAAAAAA0ByL0hejl09q80dDMN8q1rFez1nRXTrD7Ohb6PX/wDGT+fq4c+m/wCquZ062S5i27g22SbREs4dB9EmsPgTdpUl8BWqep0p1JcPdJ7vPHc4NbpP1cU3r3r/AF9u7PFqf0s0Ut2t/f3dkPPrcAAAAAAAAAAAAAAAAAAAAAAAAAAAAAAAAHH/AEt6lqltaStY7MXL/u6SW5OT+PiuW9+t556lpodVP+u3u+jj1OGNuaHMqdQuItu4G40Fvc/6f1OjT+Kv4lO0V9/yd51O0v8AxVrGUnmrT+Dq92lul71h+eTzPENN+hmmI7T1j6e5e8O1X/0YYme8dJ/P3bw4XcAAAAAAAAAAAAAAAAAAAAAAAAAAAAAAAEVzQjUhKnUipU6kJQnF71KMlhp+aZMTMTvBMbvy7pzRrs7uvaSefAqygm+MocYSfdxcX7z0ODLz0iyqy05bbN1q5R+Dc/ny3eS3fnksMHSu6i4jbmyRXyj+181Dv/AulBvELheG/rcYP7cr+o5OJ4f1MPNHevX3eP5+zZwjP+ln5Z7W6e/w+nvdRPMPXAAAAAAAAAAAAAAAAAAAAAAAABSNcfSJRspOjQirm5W6S2sQpdpyXF/RXvwWWk4bfNHNbpX4y5M+rrj6R1lWrX0q3UJJ3NpB02/kqrReOzk5JndbhGKY9C07+6fo5a8RtE+lDpegNNUr2iq9CWYt4lFrEqclxhJcnv8AxKXPgvgvyXWOLLXJXmq2JpbAAAA4N6ZNHv8A6xBU161zbUJeclKcG35RhH7C20EzNeX93BrJrT0pZFnaKnCMFwikl37l5HSNnlbzN7TafFlRTi1KLxKLTT6Nb0yek9JYbTHWO7r+j7lVqVOquFSEZeWVvR5DLjnHeaT4S9vhyRkx1vHjG7INbaAAAAAAAAAAAAAAAAAAAAAhu7qFKEqtWap04LMpyaioru2ZVrNp2rG8omYiN5co1p1/rXs3aaMUoU5ZUqyTjUqrns/4ce/HyL3S8Orijnzd/Lw+6q1GtmfRx/yxtA6swt8TqYqVuXzYfVXN9zqyZpt0jsrt24nsVoOLxUg24y5rK4mqN6yg9D6cKt5TT9VeFu7qVRZ+w5+Mda0n2/JY8LnrePY6cUa3AAADluuc6VxfeND1nRoq3UuW6cpScfvJZ7HoOH4JxU5rd5ec4lqYy35K9o+M/Zr4Uzu3VvK9uBMSxmF+1Hr7Vrsf4VScfc/XX9xQcTptm384j6fJ6PhF+bT8vlMx8/msJXrQAAAAAAAAAAAAAAAAAAADSa0a02+jqe3Xlmck/Doxw6lRrouS6t7jo0+lyZ7bVj2z4NeTLXHG9nI7/SF5purtVH4VrCXqwWfDh/8ASeOf5HoMWDFpa9Os+fj9oU2o1NsnsWCzsqNnTeMRisbdR+1J93z8kY2ta8uRodLaalWzCnmFLg+Up+fRdjdTHFessJndt9WI4t0vpz/Q15p9JNezbeiuOLi87qH98zi4rPoU9/yWPCvWv7vm6QUi5AIrq5hSi51JqEFxlJpIypS152rG8sb3rSOa07QousWtrrJ0bbMab3Sq74ymukV8ld+PlzudLoIx+nk7+Sj1fEZyRNMXSPPx935ur1KngsZsrIqnjAx3TsOJMSwmFq1Bqb68P/HJf+yf5IrOKx6k+35Lfg1ut6+yf7W8p14AAAAAAAAAAAAAAAAAADnuvHpLp2rlbWWzXut8ZT406D4YePbl9FcOb5O00nDrZPTydK/GXNm1MU6R1lR9F6vVrqo7vSM5TlN7TjJ+vPptfMj0ise4t5yVx15McbQpsuWbTvKxX+kaVrBRSWUsQpRwt3L6qNVazaWlVby8nXltVHuXsxXsx8l+pviIr2Rs+Qpjc2WnQCxRX15foaMnchLqfpqnZVbiVZSaqbKjsxUvZlJvOWupp1mntnrWK+Dq0eeuG1pt47fNYa/pDpL4uhUk/pOFNfamzjrwu/8A1aPz+HXbilI9Ws/D7tZda8XVTdRpworrh1ZL3vC/A6acNw19aZn4fn8uXJxPNb1YiPj+fw0lxKrWlt16kqkuW1Lax5LhH3HbSKY42pGzgvN8k73nd7p08CZRFU8ImO6dkiiNzZ8kjKGuVg1Ffw1VdaS/CS/c4OJ/66+1Y8I/229nzXUpHoAAAAAAAAAAAAAAAABj399Tt6cq1epGlSgsynJqKXv/AEMqUteeWsbyiZ2ca1q9IVxpKbs9FxnToSypVPZq1lwbb/lQ/F88cC+0vD6YY58vWfLwj6y4c+q26VSat6q07VKc8VK6XHHq0+0F+v5HTkzTfpHZVXyTZ80zrIo5p2+JT4OpxjH6vzn+HmKYvGzWrkcyblJuUpPLbeW2bjZlU4mG6dmRCJA3mhrmMYbEmotSbWXhNPuarxO+6GVKNF7/AINt/UI9JDzmkuGwvLZJ6jxOtHrknaUPG3ngiUJIRI3Nk0UQl6wGMvMjOGuzf6ix+GqvpTS+2X+hwcTn/HX2rHhEf5LexdClX4AAAAAAAAAAAAAABXdcdcrbRlPary2qs0/Ct44dSp3+jH6T3eb3HTptLkz22r28Z8GNrxWN5cbubi+0/WVWvLwrSEnsQWfDp8sQX8yfJyffhwPQYsWLS12r38/H/wAVmo1PgtlpaW9hRezinBe1N75Tfd8W+y9xhM2ySrrWm09VX0zrDO4zCnmnR4Y+VP6z5Lsb6Y4r1nuxa6jAymU7MunEwlLJgiEp4IhCWKIEsUEJYxI3RsmhEbo2TwiY7ieCIEiA+slhKOZnDVZaNQ6e6tPq6cV7lJv+5FZxS3q19q34PX17eyPz+VsKldAAAAAAAAAAAAAAOX+kD0r07ZytNHYr3ediVXG3TovosfGT7LcnxzvRa6Phtsnp5OlfjP0a75IhS9Bao1bmo7zSkpTqVHtunKTc59HUfyV9FcscOBbWyVpXkx9lRn1O87VWbS+mqNnBQSTmopQoxwsLlnHsr/aNVKTeXHtv1Ua/0hUuZ7dWWcezFbowXRL9eJ1VrFY2hJSgRMmzKpxMUsmBAngYiaJCE0QJoogTQRCE0EQJokISxA9hA2TDCUVRmyrTaV61OobFrGXOpOc/x2V+EUUfEb82aY8uj0PC6cunifOZn5fJvDhWIAAAAAAAAAAAAHMPTbrTVt6VLR9q2ri+ypuLxKNLOzsx6OcnjPSMiz4bp4vab27R/bXktywr+qWp1KyiqtTFS5xlzfs0uqp54fW4+Ra5Ms26R2UmfUTknaOzH1g1yUc0rRqUuEq3GMfqfOffh5mVMPjZrjHt1lUFJyblJuUpPLk222+rZ0dkSy6UTGUMqmjBKeBAngQJoEITQIE8SEJoATQIQmiQJYkCWIQ9ZDGXmTMohrlGoOclCO+U5KMfNvCNm8Vjee0NW02mKx3no6na0FThCnHhCMYrySweWveb2m0+L2GOkUrFY7RGyUxZgAAAAAAAAAAAAcO9NSdvpnR97UXwHhUo53vDo1pSnu7KpFl7wuYtitSO+/yc+orNqzEeTc6csv4q1qUqdTZ8WMXGaeU1lSSbXGLxh9mdFLctt5UVLclt5csurCpb1HSrQcJr3qS+dF80dsWi0bw3WmJ6wloiWmWbTMEsmmYyJ4ECaBAmgQhNAgTxIQmgBNAgTRIQliQhImEGTKIYzLxKRnENVpbzUuw8Su6zXqUVu7zawl7ll/YcXEc3Jj5I7z/Tt4Xg/Uy/qT2r/f58l8KJ6MAAAAAAAAAAAAABX9eNVaWlbSVtVexNPbo1UsulUS3PHNPLTXNPk8NdGm1FsF+aPeiY3hxC3vL3QVZWd/Tc6Dz4bT2k1nfOhN8Vv3xeMZ5Ho6WxamvPjnr+d1bqdNFuvaV0lG20jQTTVWm/Zkt0qcvzjLszV6WOVbMWpO0qTprV+pava+Mo53VEuHRTXJ9+B0UyRb2m+7DpTMpg3ZdNmMpZEGYiaBAngQhNAgTxIQmgBLFkISxZAlTDHd62idmMy+ORlEMJl8o05VZxp01tTm1GK/3yMptFKza3aGuK2vaKV7y6dojR8bejGlHfjfKXzpPjL/fLB5rPmnNebz+Q9XpsEYMcUj8lmmlvAAAAAAAAAAAAAAAMDTehqF7Rlb3VJVaUuT4xfKUZLfFrqjZiy3xW5qTtKJiJ7uJax6m3mg6jurOcq9l8qWMuEfm14Lc19NY/p5+g02tx6mOS/S352+jhz6beG51f1jo3sdjdGrs+vRlh7S5uOfaRnfHNFVfHNWs05qrjNW1W7jKj/k/b7OhnTL4WYbq5Tlh4e5p4a4YfRm6YTuy6cjCYSyYMgTwIE8SEJosgSxZCEkZBCRSGyN0kW3wDHd7zgmGMyjTcmoxTlKTSjFLLbfJIz6RG8tXWZ2ju6Fqtq/8Aw0fEqYdea381TXzE/wA2UWt1n608tfVj4/u9DoNFGCOa3rT8P2+rfnAsQAAAAAAAAAAAAAAAAA+NZ3PenxQHLNePRYpN3eivgqye3K1T2IyfHaoy/ly+j7P1edxpOJbehm6x5/Xz/v2ubNp4t1hWtA63SjJ21+nTqwew5yi4NP5tWOPVff7SyviiY5qdYU+TDNZbvTGgqdytuOIVcZVRb1LptdfPia6ZJr0aFPuLadGexVjsy5c1JdU+aOmJi0bwndLSkYzCWTTZiJ4MgZVtQlP2I5xx4JL3siZiEMuOjqnRL+pfoRzQhNDRz+VJLyTZHMhKraMe/mN5QgrXEVuz7kZ1rMtdrRD1o6xrXctmhDKTxKXCEPrS/Tj2Iy5ceGN7z9TFiyZ52xx7/D+XQ9XtW6dotp/CV2sOo1jHaC5L8WUWq1l8/TtXy+r0Gk0NMHXvbz+jdnG7gAAAAAAAAAAAAAAAAAAAAFX1z1It9JR2pLwrmKxTuIpbS6Rmvlx7PeuTR2aXWZME9OseTVlxVyR1coc7zQ1X+Gu4OdBv1JJtwkvnUZv8Yv7FnJfUvi1Neak9fzv9VRn080nqtEJUL2llYqQfulB/nFmr0qS45jZWtJ6HnbvaXr0uU8b49pLl58DfW8WGNTmTMJ3ZEJGOwsmg/if65foar90IJaWk5OMKTlhtbsy/BInkjbrKOs9oe4fxlXdTtam/n4NTH3pbiJvhr3tH8wmMea3q1n+JZ1tqhfVvjNmjHntTTf3YZ/HBptr9PT1evs+7dTh2ov32j2/ZYtF6h0KeJV5Sry6fFw+6t797OLLxPJbpSOX4y7sXCsVet55vhC1UaMYRUIRUIxWFFJRS8kittabTvM7ysq1isbVjaHshkAAAAAAAAAAAAAAAAAAAAAAAMPSujKV1SlQuKaq0p8Yvk+Uk+MWuq3mePJbHbmpO0sbVi0bS4/rJqZc6Jm7qylKrarfLnKnHpVivaj9JcOeOLv8ATa7HqI5MnS352+iq1OkmvWvZmaD0/TulsvEKuN9N71Lq4vmu3E25MU0V8xsx9KaA4zt13dL/AC9PIypk8LMWiU8bnua3NcGvM27I3WrV55or68v0OfJ6yYbf0XyzcXflT/vmcfFPUp7/AJLDhfr393zdEKVcgAAAAAAAAAAAAAAAAAAAAAAAAAAAAADnOufo3jUbudHYpV87UqGdiFR8cwf8uX4eXEttJxKa+hl6x5+P3cGp0cX9KndVNFaxzpzdtfRcKkHsucouLi+lRfr/AMlrbFFo5sfWFRas1naW40noqFwtpPZnj1ai3prlnqjVTJNWExu+6DtZUqWxUWJKcuDyms7mMlotO8FekM70USzcXvlD++Zy8W9Snv8AksOFR6V/d83SijXIAAAAAAAAAAAAAAAAAAAAAAAAAAAAAAAV/WvVKhpCHwi2K0VinXiltR7P50ez74wdWm1mTBPo9Y8mjNp6ZY69/Nyq5hd6HqqjcQ27eTexJZcJrrTl8l9Yv/U9BjyYtVXmpPX4qXNp74p69vNNd65U9l+FCTnjdtKMYx7vDeTKumtv1aFx9FGhatGnVuq6cHc7Hhxaalsx2nttcsuW7yzzKniuope0Up4Lfh+C1Kza3ivxUrEAAAAAAAAAAAAAAAAAAAAAAAAAAAAAAAAEF5aU60HTrU41acuMJRU4v3Mype1J3rO0omImNpa6y1WsqMlOlaUozTypeGm4vqm+HuN19XmvG1rzt7WuMOOJ3iIbg520AAAAAAAAAAAAAAAAAAAAAAAAAAAAAAAAAAAAAAAAAAAAAAAAAAAAAAAAAAAAAAAAAAAAAAAAAAAAAAAAAAAAAAAAAAB//9k="/>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 name="AutoShape 4" descr="data:image/jpeg;base64,/9j/4AAQSkZJRgABAQAAAQABAAD/2wCEAAkGBxMQEBIPDxAWEA8PDw8QEBAYEBAPFRAVFBQWFhUSFRUYHCggGB0lHhQXITEhJTUrLi8uFx81ODUuNzQtOiwBCgoKDg0OGxAQGywkHyQsLSwsLCwsLCwsNy0sLCwsLCwsLCwsLCwwLC8sLCwsLCwsLCwsLCwsLCw0LCwsLCw0LP/AABEIAMkA+wMBEQACEQEDEQH/xAAcAAEAAgMBAQEAAAAAAAAAAAAAAwYEBQcCAQj/xABBEAACAQMACAIEDAQFBQAAAAAAAQIDBBEFBhIhMUFRYRNxByIygSMzQlJicpGSobHB0RRDgrJT0uHw8RUkc6LT/8QAGgEBAAIDAQAAAAAAAAAAAAAAAAEFAgMEBv/EADERAQACAQIEAgkEAwEBAAAAAAABAgMEEQUSITFBUSIycYGhwdHh8BNhkbEjM0LxFP/aAAwDAQACEQMRAD8A7iAAAAAAAAAAAAAAAAAAAAAAAAfJRysMDx4K7/el+4DwV34p+1L9wHgrv96X7genTWMb93dr8QPKorv96X7gPAXf70v3A9bCxjf9r/MDy6K7/fl+4BUV3+9L9wPSjj/lsD0AAAAAAAAAAAAAAAAAAAAABXNYdeLKxqKjcVn4uE3TjCdRxT4OWysR8nvN+LTZMkb1hrvlpTvLI0HrbZ3r2ba5hOf+G806nuhNJvzRGTT5MfrQUy0t2luzS2AAAAAAAAAAAAAAAAAAAAAAAAAAAAAAAAAAfmrWSMpaRvZVd8/4y4W/oqjUfdsqOO2D1GkrH6VdvKFRn65J3YLoLc1uaaaa3NNcGjqmsTDV7F31T9JNe0caV7tXVtuSq8a1JdW/5i89/fkVWp4dW3pY+k/D7OzFqZjpfrDsWjdIUrmlGvb1FVpTWYzT3PquzXNPeiktSaTtaOrvraLRvDKMUgAAAAAAAAAAAAAAAAAAAAAAAAAAAAAAByn0tapy2npO3i5LZSu4JZa2VhV0umElLokn1Lfh2q5f8dvd9HFqsW/px73MoVMl5E7q56bEsolt9U9Z6ujK3iU8zt5tfxFvndNfPh0ml9vB9q/V6WuWv7unDlmk/s/QGi9IU7mjTuKElOlVipQl26NcmuDXJo89ek0ty27rGtotG8MoxZAAAAAAAAAAAAAAAAAAAAAAAAAAAAAAA0ByL0hejl09q80dDMN8q1rFez1nRXTrD7Ohb6PX/wDGT+fq4c+m/wCquZ062S5i27g22SbREs4dB9EmsPgTdpUl8BWqep0p1JcPdJ7vPHc4NbpP1cU3r3r/AF9u7PFqf0s0Ut2t/f3dkPPrcAAAAAAAAAAAAAAAAAAAAAAAAAAAAAAAAHH/AEt6lqltaStY7MXL/u6SW5OT+PiuW9+t556lpodVP+u3u+jj1OGNuaHMqdQuItu4G40Fvc/6f1OjT+Kv4lO0V9/yd51O0v8AxVrGUnmrT+Dq92lul71h+eTzPENN+hmmI7T1j6e5e8O1X/0YYme8dJ/P3bw4XcAAAAAAAAAAAAAAAAAAAAAAAAAAAAAAAEVzQjUhKnUipU6kJQnF71KMlhp+aZMTMTvBMbvy7pzRrs7uvaSefAqygm+MocYSfdxcX7z0ODLz0iyqy05bbN1q5R+Dc/ny3eS3fnksMHSu6i4jbmyRXyj+181Dv/AulBvELheG/rcYP7cr+o5OJ4f1MPNHevX3eP5+zZwjP+ln5Z7W6e/w+nvdRPMPXAAAAAAAAAAAAAAAAAAAAAAAABSNcfSJRspOjQirm5W6S2sQpdpyXF/RXvwWWk4bfNHNbpX4y5M+rrj6R1lWrX0q3UJJ3NpB02/kqrReOzk5JndbhGKY9C07+6fo5a8RtE+lDpegNNUr2iq9CWYt4lFrEqclxhJcnv8AxKXPgvgvyXWOLLXJXmq2JpbAAAA4N6ZNHv8A6xBU161zbUJeclKcG35RhH7C20EzNeX93BrJrT0pZFnaKnCMFwikl37l5HSNnlbzN7TafFlRTi1KLxKLTT6Nb0yek9JYbTHWO7r+j7lVqVOquFSEZeWVvR5DLjnHeaT4S9vhyRkx1vHjG7INbaAAAAAAAAAAAAAAAAAAAAAhu7qFKEqtWap04LMpyaioru2ZVrNp2rG8omYiN5co1p1/rXs3aaMUoU5ZUqyTjUqrns/4ce/HyL3S8Orijnzd/Lw+6q1GtmfRx/yxtA6swt8TqYqVuXzYfVXN9zqyZpt0jsrt24nsVoOLxUg24y5rK4mqN6yg9D6cKt5TT9VeFu7qVRZ+w5+Mda0n2/JY8LnrePY6cUa3AAADluuc6VxfeND1nRoq3UuW6cpScfvJZ7HoOH4JxU5rd5ec4lqYy35K9o+M/Zr4Uzu3VvK9uBMSxmF+1Hr7Vrsf4VScfc/XX9xQcTptm384j6fJ6PhF+bT8vlMx8/msJXrQAAAAAAAAAAAAAAAAAAADSa0a02+jqe3Xlmck/Doxw6lRrouS6t7jo0+lyZ7bVj2z4NeTLXHG9nI7/SF5purtVH4VrCXqwWfDh/8ASeOf5HoMWDFpa9Os+fj9oU2o1NsnsWCzsqNnTeMRisbdR+1J93z8kY2ta8uRodLaalWzCnmFLg+Up+fRdjdTHFessJndt9WI4t0vpz/Q15p9JNezbeiuOLi87qH98zi4rPoU9/yWPCvWv7vm6QUi5AIrq5hSi51JqEFxlJpIypS152rG8sb3rSOa07QousWtrrJ0bbMab3Sq74ymukV8ld+PlzudLoIx+nk7+Sj1fEZyRNMXSPPx935ur1KngsZsrIqnjAx3TsOJMSwmFq1Bqb68P/HJf+yf5IrOKx6k+35Lfg1ut6+yf7W8p14AAAAAAAAAAAAAAAAAADnuvHpLp2rlbWWzXut8ZT406D4YePbl9FcOb5O00nDrZPTydK/GXNm1MU6R1lR9F6vVrqo7vSM5TlN7TjJ+vPptfMj0ise4t5yVx15McbQpsuWbTvKxX+kaVrBRSWUsQpRwt3L6qNVazaWlVby8nXltVHuXsxXsx8l+pviIr2Rs+Qpjc2WnQCxRX15foaMnchLqfpqnZVbiVZSaqbKjsxUvZlJvOWupp1mntnrWK+Dq0eeuG1pt47fNYa/pDpL4uhUk/pOFNfamzjrwu/8A1aPz+HXbilI9Ws/D7tZda8XVTdRpworrh1ZL3vC/A6acNw19aZn4fn8uXJxPNb1YiPj+fw0lxKrWlt16kqkuW1Lax5LhH3HbSKY42pGzgvN8k73nd7p08CZRFU8ImO6dkiiNzZ8kjKGuVg1Ffw1VdaS/CS/c4OJ/66+1Y8I/229nzXUpHoAAAAAAAAAAAAAAAABj399Tt6cq1epGlSgsynJqKXv/AEMqUteeWsbyiZ2ca1q9IVxpKbs9FxnToSypVPZq1lwbb/lQ/F88cC+0vD6YY58vWfLwj6y4c+q26VSat6q07VKc8VK6XHHq0+0F+v5HTkzTfpHZVXyTZ80zrIo5p2+JT4OpxjH6vzn+HmKYvGzWrkcyblJuUpPLbeW2bjZlU4mG6dmRCJA3mhrmMYbEmotSbWXhNPuarxO+6GVKNF7/AINt/UI9JDzmkuGwvLZJ6jxOtHrknaUPG3ngiUJIRI3Nk0UQl6wGMvMjOGuzf6ix+GqvpTS+2X+hwcTn/HX2rHhEf5LexdClX4AAAAAAAAAAAAAABXdcdcrbRlPary2qs0/Ct44dSp3+jH6T3eb3HTptLkz22r28Z8GNrxWN5cbubi+0/WVWvLwrSEnsQWfDp8sQX8yfJyffhwPQYsWLS12r38/H/wAVmo1PgtlpaW9hRezinBe1N75Tfd8W+y9xhM2ySrrWm09VX0zrDO4zCnmnR4Y+VP6z5Lsb6Y4r1nuxa6jAymU7MunEwlLJgiEp4IhCWKIEsUEJYxI3RsmhEbo2TwiY7ieCIEiA+slhKOZnDVZaNQ6e6tPq6cV7lJv+5FZxS3q19q34PX17eyPz+VsKldAAAAAAAAAAAAAAOX+kD0r07ZytNHYr3ediVXG3TovosfGT7LcnxzvRa6Phtsnp5OlfjP0a75IhS9Bao1bmo7zSkpTqVHtunKTc59HUfyV9FcscOBbWyVpXkx9lRn1O87VWbS+mqNnBQSTmopQoxwsLlnHsr/aNVKTeXHtv1Ua/0hUuZ7dWWcezFbowXRL9eJ1VrFY2hJSgRMmzKpxMUsmBAngYiaJCE0QJoogTQRCE0EQJokISxA9hA2TDCUVRmyrTaV61OobFrGXOpOc/x2V+EUUfEb82aY8uj0PC6cunifOZn5fJvDhWIAAAAAAAAAAAAHMPTbrTVt6VLR9q2ri+ypuLxKNLOzsx6OcnjPSMiz4bp4vab27R/bXktywr+qWp1KyiqtTFS5xlzfs0uqp54fW4+Ra5Ms26R2UmfUTknaOzH1g1yUc0rRqUuEq3GMfqfOffh5mVMPjZrjHt1lUFJyblJuUpPLk222+rZ0dkSy6UTGUMqmjBKeBAngQJoEITQIE8SEJoATQIQmiQJYkCWIQ9ZDGXmTMohrlGoOclCO+U5KMfNvCNm8Vjee0NW02mKx3no6na0FThCnHhCMYrySweWveb2m0+L2GOkUrFY7RGyUxZgAAAAAAAAAAAAcO9NSdvpnR97UXwHhUo53vDo1pSnu7KpFl7wuYtitSO+/yc+orNqzEeTc6csv4q1qUqdTZ8WMXGaeU1lSSbXGLxh9mdFLctt5UVLclt5csurCpb1HSrQcJr3qS+dF80dsWi0bw3WmJ6wloiWmWbTMEsmmYyJ4ECaBAmgQhNAgTxIQmgBNAgTRIQliQhImEGTKIYzLxKRnENVpbzUuw8Su6zXqUVu7zawl7ll/YcXEc3Jj5I7z/Tt4Xg/Uy/qT2r/f58l8KJ6MAAAAAAAAAAAAABX9eNVaWlbSVtVexNPbo1UsulUS3PHNPLTXNPk8NdGm1FsF+aPeiY3hxC3vL3QVZWd/Tc6Dz4bT2k1nfOhN8Vv3xeMZ5Ho6WxamvPjnr+d1bqdNFuvaV0lG20jQTTVWm/Zkt0qcvzjLszV6WOVbMWpO0qTprV+pava+Mo53VEuHRTXJ9+B0UyRb2m+7DpTMpg3ZdNmMpZEGYiaBAngQhNAgTxIQmgBLFkISxZAlTDHd62idmMy+ORlEMJl8o05VZxp01tTm1GK/3yMptFKza3aGuK2vaKV7y6dojR8bejGlHfjfKXzpPjL/fLB5rPmnNebz+Q9XpsEYMcUj8lmmlvAAAAAAAAAAAAAAAMDTehqF7Rlb3VJVaUuT4xfKUZLfFrqjZiy3xW5qTtKJiJ7uJax6m3mg6jurOcq9l8qWMuEfm14Lc19NY/p5+g02tx6mOS/S352+jhz6beG51f1jo3sdjdGrs+vRlh7S5uOfaRnfHNFVfHNWs05qrjNW1W7jKj/k/b7OhnTL4WYbq5Tlh4e5p4a4YfRm6YTuy6cjCYSyYMgTwIE8SEJosgSxZCEkZBCRSGyN0kW3wDHd7zgmGMyjTcmoxTlKTSjFLLbfJIz6RG8tXWZ2ju6Fqtq/8Aw0fEqYdea381TXzE/wA2UWt1n608tfVj4/u9DoNFGCOa3rT8P2+rfnAsQAAAAAAAAAAAAAAAAA+NZ3PenxQHLNePRYpN3eivgqye3K1T2IyfHaoy/ly+j7P1edxpOJbehm6x5/Xz/v2ubNp4t1hWtA63SjJ21+nTqwew5yi4NP5tWOPVff7SyviiY5qdYU+TDNZbvTGgqdytuOIVcZVRb1LptdfPia6ZJr0aFPuLadGexVjsy5c1JdU+aOmJi0bwndLSkYzCWTTZiJ4MgZVtQlP2I5xx4JL3siZiEMuOjqnRL+pfoRzQhNDRz+VJLyTZHMhKraMe/mN5QgrXEVuz7kZ1rMtdrRD1o6xrXctmhDKTxKXCEPrS/Tj2Iy5ceGN7z9TFiyZ52xx7/D+XQ9XtW6dotp/CV2sOo1jHaC5L8WUWq1l8/TtXy+r0Gk0NMHXvbz+jdnG7gAAAAAAAAAAAAAAAAAAAAFX1z1It9JR2pLwrmKxTuIpbS6Rmvlx7PeuTR2aXWZME9OseTVlxVyR1coc7zQ1X+Gu4OdBv1JJtwkvnUZv8Yv7FnJfUvi1Neak9fzv9VRn080nqtEJUL2llYqQfulB/nFmr0qS45jZWtJ6HnbvaXr0uU8b49pLl58DfW8WGNTmTMJ3ZEJGOwsmg/if65foar90IJaWk5OMKTlhtbsy/BInkjbrKOs9oe4fxlXdTtam/n4NTH3pbiJvhr3tH8wmMea3q1n+JZ1tqhfVvjNmjHntTTf3YZ/HBptr9PT1evs+7dTh2ov32j2/ZYtF6h0KeJV5Sry6fFw+6t797OLLxPJbpSOX4y7sXCsVet55vhC1UaMYRUIRUIxWFFJRS8kittabTvM7ysq1isbVjaHshkAAAAAAAAAAAAAAAAAAAAAAAMPSujKV1SlQuKaq0p8Yvk+Uk+MWuq3mePJbHbmpO0sbVi0bS4/rJqZc6Jm7qylKrarfLnKnHpVivaj9JcOeOLv8ATa7HqI5MnS352+iq1OkmvWvZmaD0/TulsvEKuN9N71Lq4vmu3E25MU0V8xsx9KaA4zt13dL/AC9PIypk8LMWiU8bnua3NcGvM27I3WrV55or68v0OfJ6yYbf0XyzcXflT/vmcfFPUp7/AJLDhfr393zdEKVcgAAAAAAAAAAAAAAAAAAAAAAAAAAAAADnOufo3jUbudHYpV87UqGdiFR8cwf8uX4eXEttJxKa+hl6x5+P3cGp0cX9KndVNFaxzpzdtfRcKkHsucouLi+lRfr/AMlrbFFo5sfWFRas1naW40noqFwtpPZnj1ai3prlnqjVTJNWExu+6DtZUqWxUWJKcuDyms7mMlotO8FekM70USzcXvlD++Zy8W9Snv8AksOFR6V/d83SijXIAAAAAAAAAAAAAAAAAAAAAAAAAAAAAAAV/WvVKhpCHwi2K0VinXiltR7P50ez74wdWm1mTBPo9Y8mjNp6ZY69/Nyq5hd6HqqjcQ27eTexJZcJrrTl8l9Yv/U9BjyYtVXmpPX4qXNp74p69vNNd65U9l+FCTnjdtKMYx7vDeTKumtv1aFx9FGhatGnVuq6cHc7Hhxaalsx2nttcsuW7yzzKniuope0Up4Lfh+C1Kza3ivxUrEAAAAAAAAAAAAAAAAAAAAAAAAAAAAAAAAEF5aU60HTrU41acuMJRU4v3Mype1J3rO0omImNpa6y1WsqMlOlaUozTypeGm4vqm+HuN19XmvG1rzt7WuMOOJ3iIbg520AAAAAAAAAAAAAAAAAAAAAAAAAAAAAAAAAAAAAAAAAAAAAAAAAAAAAAAAAAAAAAAAAAAAAAAAAAAAAAAAAAAAAAAAAAB//9k="/>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 name="AutoShape 6" descr="data:image/jpeg;base64,/9j/4AAQSkZJRgABAQAAAQABAAD/2wCEAAkGBxMQEBIPDxAWEA8PDw8QEBAYEBAPFRAVFBQWFhUSFRUYHCggGB0lHhQXITEhJTUrLi8uFx81ODUuNzQtOiwBCgoKDg0OGxAQGywkHyQsLSwsLCwsLCwsNy0sLCwsLCwsLCwsLCwwLC8sLCwsLCwsLCwsLCwsLCw0LCwsLCw0LP/AABEIAMkA+wMBEQACEQEDEQH/xAAcAAEAAgMBAQEAAAAAAAAAAAAAAwYEBQcCAQj/xABBEAACAQMACAIEDAQFBQAAAAAAAQIDBBEFBhIhMUFRYRNxByIygSMzQlJicpGSobHB0RRDgrJT0uHw8RUkc6LT/8QAGgEBAAIDAQAAAAAAAAAAAAAAAAEFAgMEBv/EADERAQACAQIEAgkEAwEBAAAAAAABAgMEEQUSITFBUSIycYGhwdHh8BNhkbEjM0LxFP/aAAwDAQACEQMRAD8A7iAAAAAAAAAAAAAAAAAAAAAAAAfJRysMDx4K7/el+4DwV34p+1L9wHgrv96X7genTWMb93dr8QPKorv96X7gPAXf70v3A9bCxjf9r/MDy6K7/fl+4BUV3+9L9wPSjj/lsD0AAAAAAAAAAAAAAAAAAAAABXNYdeLKxqKjcVn4uE3TjCdRxT4OWysR8nvN+LTZMkb1hrvlpTvLI0HrbZ3r2ba5hOf+G806nuhNJvzRGTT5MfrQUy0t2luzS2AAAAAAAAAAAAAAAAAAAAAAAAAAAAAAAAAAfmrWSMpaRvZVd8/4y4W/oqjUfdsqOO2D1GkrH6VdvKFRn65J3YLoLc1uaaaa3NNcGjqmsTDV7F31T9JNe0caV7tXVtuSq8a1JdW/5i89/fkVWp4dW3pY+k/D7OzFqZjpfrDsWjdIUrmlGvb1FVpTWYzT3PquzXNPeiktSaTtaOrvraLRvDKMUgAAAAAAAAAAAAAAAAAAAAAAAAAAAAAAByn0tapy2npO3i5LZSu4JZa2VhV0umElLokn1Lfh2q5f8dvd9HFqsW/px73MoVMl5E7q56bEsolt9U9Z6ujK3iU8zt5tfxFvndNfPh0ml9vB9q/V6WuWv7unDlmk/s/QGi9IU7mjTuKElOlVipQl26NcmuDXJo89ek0ty27rGtotG8MoxZAAAAAAAAAAAAAAAAAAAAAAAAAAAAAAA0ByL0hejl09q80dDMN8q1rFez1nRXTrD7Ohb6PX/wDGT+fq4c+m/wCquZ062S5i27g22SbREs4dB9EmsPgTdpUl8BWqep0p1JcPdJ7vPHc4NbpP1cU3r3r/AF9u7PFqf0s0Ut2t/f3dkPPrcAAAAAAAAAAAAAAAAAAAAAAAAAAAAAAAAHH/AEt6lqltaStY7MXL/u6SW5OT+PiuW9+t556lpodVP+u3u+jj1OGNuaHMqdQuItu4G40Fvc/6f1OjT+Kv4lO0V9/yd51O0v8AxVrGUnmrT+Dq92lul71h+eTzPENN+hmmI7T1j6e5e8O1X/0YYme8dJ/P3bw4XcAAAAAAAAAAAAAAAAAAAAAAAAAAAAAAAEVzQjUhKnUipU6kJQnF71KMlhp+aZMTMTvBMbvy7pzRrs7uvaSefAqygm+MocYSfdxcX7z0ODLz0iyqy05bbN1q5R+Dc/ny3eS3fnksMHSu6i4jbmyRXyj+181Dv/AulBvELheG/rcYP7cr+o5OJ4f1MPNHevX3eP5+zZwjP+ln5Z7W6e/w+nvdRPMPXAAAAAAAAAAAAAAAAAAAAAAAABSNcfSJRspOjQirm5W6S2sQpdpyXF/RXvwWWk4bfNHNbpX4y5M+rrj6R1lWrX0q3UJJ3NpB02/kqrReOzk5JndbhGKY9C07+6fo5a8RtE+lDpegNNUr2iq9CWYt4lFrEqclxhJcnv8AxKXPgvgvyXWOLLXJXmq2JpbAAAA4N6ZNHv8A6xBU161zbUJeclKcG35RhH7C20EzNeX93BrJrT0pZFnaKnCMFwikl37l5HSNnlbzN7TafFlRTi1KLxKLTT6Nb0yek9JYbTHWO7r+j7lVqVOquFSEZeWVvR5DLjnHeaT4S9vhyRkx1vHjG7INbaAAAAAAAAAAAAAAAAAAAAAhu7qFKEqtWap04LMpyaioru2ZVrNp2rG8omYiN5co1p1/rXs3aaMUoU5ZUqyTjUqrns/4ce/HyL3S8Orijnzd/Lw+6q1GtmfRx/yxtA6swt8TqYqVuXzYfVXN9zqyZpt0jsrt24nsVoOLxUg24y5rK4mqN6yg9D6cKt5TT9VeFu7qVRZ+w5+Mda0n2/JY8LnrePY6cUa3AAADluuc6VxfeND1nRoq3UuW6cpScfvJZ7HoOH4JxU5rd5ec4lqYy35K9o+M/Zr4Uzu3VvK9uBMSxmF+1Hr7Vrsf4VScfc/XX9xQcTptm384j6fJ6PhF+bT8vlMx8/msJXrQAAAAAAAAAAAAAAAAAAADSa0a02+jqe3Xlmck/Doxw6lRrouS6t7jo0+lyZ7bVj2z4NeTLXHG9nI7/SF5purtVH4VrCXqwWfDh/8ASeOf5HoMWDFpa9Os+fj9oU2o1NsnsWCzsqNnTeMRisbdR+1J93z8kY2ta8uRodLaalWzCnmFLg+Up+fRdjdTHFessJndt9WI4t0vpz/Q15p9JNezbeiuOLi87qH98zi4rPoU9/yWPCvWv7vm6QUi5AIrq5hSi51JqEFxlJpIypS152rG8sb3rSOa07QousWtrrJ0bbMab3Sq74ymukV8ld+PlzudLoIx+nk7+Sj1fEZyRNMXSPPx935ur1KngsZsrIqnjAx3TsOJMSwmFq1Bqb68P/HJf+yf5IrOKx6k+35Lfg1ut6+yf7W8p14AAAAAAAAAAAAAAAAAADnuvHpLp2rlbWWzXut8ZT406D4YePbl9FcOb5O00nDrZPTydK/GXNm1MU6R1lR9F6vVrqo7vSM5TlN7TjJ+vPptfMj0ise4t5yVx15McbQpsuWbTvKxX+kaVrBRSWUsQpRwt3L6qNVazaWlVby8nXltVHuXsxXsx8l+pviIr2Rs+Qpjc2WnQCxRX15foaMnchLqfpqnZVbiVZSaqbKjsxUvZlJvOWupp1mntnrWK+Dq0eeuG1pt47fNYa/pDpL4uhUk/pOFNfamzjrwu/8A1aPz+HXbilI9Ws/D7tZda8XVTdRpworrh1ZL3vC/A6acNw19aZn4fn8uXJxPNb1YiPj+fw0lxKrWlt16kqkuW1Lax5LhH3HbSKY42pGzgvN8k73nd7p08CZRFU8ImO6dkiiNzZ8kjKGuVg1Ffw1VdaS/CS/c4OJ/66+1Y8I/229nzXUpHoAAAAAAAAAAAAAAAABj399Tt6cq1epGlSgsynJqKXv/AEMqUteeWsbyiZ2ca1q9IVxpKbs9FxnToSypVPZq1lwbb/lQ/F88cC+0vD6YY58vWfLwj6y4c+q26VSat6q07VKc8VK6XHHq0+0F+v5HTkzTfpHZVXyTZ80zrIo5p2+JT4OpxjH6vzn+HmKYvGzWrkcyblJuUpPLbeW2bjZlU4mG6dmRCJA3mhrmMYbEmotSbWXhNPuarxO+6GVKNF7/AINt/UI9JDzmkuGwvLZJ6jxOtHrknaUPG3ngiUJIRI3Nk0UQl6wGMvMjOGuzf6ix+GqvpTS+2X+hwcTn/HX2rHhEf5LexdClX4AAAAAAAAAAAAAABXdcdcrbRlPary2qs0/Ct44dSp3+jH6T3eb3HTptLkz22r28Z8GNrxWN5cbubi+0/WVWvLwrSEnsQWfDp8sQX8yfJyffhwPQYsWLS12r38/H/wAVmo1PgtlpaW9hRezinBe1N75Tfd8W+y9xhM2ySrrWm09VX0zrDO4zCnmnR4Y+VP6z5Lsb6Y4r1nuxa6jAymU7MunEwlLJgiEp4IhCWKIEsUEJYxI3RsmhEbo2TwiY7ieCIEiA+slhKOZnDVZaNQ6e6tPq6cV7lJv+5FZxS3q19q34PX17eyPz+VsKldAAAAAAAAAAAAAAOX+kD0r07ZytNHYr3ediVXG3TovosfGT7LcnxzvRa6Phtsnp5OlfjP0a75IhS9Bao1bmo7zSkpTqVHtunKTc59HUfyV9FcscOBbWyVpXkx9lRn1O87VWbS+mqNnBQSTmopQoxwsLlnHsr/aNVKTeXHtv1Ua/0hUuZ7dWWcezFbowXRL9eJ1VrFY2hJSgRMmzKpxMUsmBAngYiaJCE0QJoogTQRCE0EQJokISxA9hA2TDCUVRmyrTaV61OobFrGXOpOc/x2V+EUUfEb82aY8uj0PC6cunifOZn5fJvDhWIAAAAAAAAAAAAHMPTbrTVt6VLR9q2ri+ypuLxKNLOzsx6OcnjPSMiz4bp4vab27R/bXktywr+qWp1KyiqtTFS5xlzfs0uqp54fW4+Ra5Ms26R2UmfUTknaOzH1g1yUc0rRqUuEq3GMfqfOffh5mVMPjZrjHt1lUFJyblJuUpPLk222+rZ0dkSy6UTGUMqmjBKeBAngQJoEITQIE8SEJoATQIQmiQJYkCWIQ9ZDGXmTMohrlGoOclCO+U5KMfNvCNm8Vjee0NW02mKx3no6na0FThCnHhCMYrySweWveb2m0+L2GOkUrFY7RGyUxZgAAAAAAAAAAAAcO9NSdvpnR97UXwHhUo53vDo1pSnu7KpFl7wuYtitSO+/yc+orNqzEeTc6csv4q1qUqdTZ8WMXGaeU1lSSbXGLxh9mdFLctt5UVLclt5csurCpb1HSrQcJr3qS+dF80dsWi0bw3WmJ6wloiWmWbTMEsmmYyJ4ECaBAmgQhNAgTxIQmgBNAgTRIQliQhImEGTKIYzLxKRnENVpbzUuw8Su6zXqUVu7zawl7ll/YcXEc3Jj5I7z/Tt4Xg/Uy/qT2r/f58l8KJ6MAAAAAAAAAAAAABX9eNVaWlbSVtVexNPbo1UsulUS3PHNPLTXNPk8NdGm1FsF+aPeiY3hxC3vL3QVZWd/Tc6Dz4bT2k1nfOhN8Vv3xeMZ5Ho6WxamvPjnr+d1bqdNFuvaV0lG20jQTTVWm/Zkt0qcvzjLszV6WOVbMWpO0qTprV+pava+Mo53VEuHRTXJ9+B0UyRb2m+7DpTMpg3ZdNmMpZEGYiaBAngQhNAgTxIQmgBLFkISxZAlTDHd62idmMy+ORlEMJl8o05VZxp01tTm1GK/3yMptFKza3aGuK2vaKV7y6dojR8bejGlHfjfKXzpPjL/fLB5rPmnNebz+Q9XpsEYMcUj8lmmlvAAAAAAAAAAAAAAAMDTehqF7Rlb3VJVaUuT4xfKUZLfFrqjZiy3xW5qTtKJiJ7uJax6m3mg6jurOcq9l8qWMuEfm14Lc19NY/p5+g02tx6mOS/S352+jhz6beG51f1jo3sdjdGrs+vRlh7S5uOfaRnfHNFVfHNWs05qrjNW1W7jKj/k/b7OhnTL4WYbq5Tlh4e5p4a4YfRm6YTuy6cjCYSyYMgTwIE8SEJosgSxZCEkZBCRSGyN0kW3wDHd7zgmGMyjTcmoxTlKTSjFLLbfJIz6RG8tXWZ2ju6Fqtq/8Aw0fEqYdea381TXzE/wA2UWt1n608tfVj4/u9DoNFGCOa3rT8P2+rfnAsQAAAAAAAAAAAAAAAAA+NZ3PenxQHLNePRYpN3eivgqye3K1T2IyfHaoy/ly+j7P1edxpOJbehm6x5/Xz/v2ubNp4t1hWtA63SjJ21+nTqwew5yi4NP5tWOPVff7SyviiY5qdYU+TDNZbvTGgqdytuOIVcZVRb1LptdfPia6ZJr0aFPuLadGexVjsy5c1JdU+aOmJi0bwndLSkYzCWTTZiJ4MgZVtQlP2I5xx4JL3siZiEMuOjqnRL+pfoRzQhNDRz+VJLyTZHMhKraMe/mN5QgrXEVuz7kZ1rMtdrRD1o6xrXctmhDKTxKXCEPrS/Tj2Iy5ceGN7z9TFiyZ52xx7/D+XQ9XtW6dotp/CV2sOo1jHaC5L8WUWq1l8/TtXy+r0Gk0NMHXvbz+jdnG7gAAAAAAAAAAAAAAAAAAAAFX1z1It9JR2pLwrmKxTuIpbS6Rmvlx7PeuTR2aXWZME9OseTVlxVyR1coc7zQ1X+Gu4OdBv1JJtwkvnUZv8Yv7FnJfUvi1Neak9fzv9VRn080nqtEJUL2llYqQfulB/nFmr0qS45jZWtJ6HnbvaXr0uU8b49pLl58DfW8WGNTmTMJ3ZEJGOwsmg/if65foar90IJaWk5OMKTlhtbsy/BInkjbrKOs9oe4fxlXdTtam/n4NTH3pbiJvhr3tH8wmMea3q1n+JZ1tqhfVvjNmjHntTTf3YZ/HBptr9PT1evs+7dTh2ov32j2/ZYtF6h0KeJV5Sry6fFw+6t797OLLxPJbpSOX4y7sXCsVet55vhC1UaMYRUIRUIxWFFJRS8kittabTvM7ysq1isbVjaHshkAAAAAAAAAAAAAAAAAAAAAAAMPSujKV1SlQuKaq0p8Yvk+Uk+MWuq3mePJbHbmpO0sbVi0bS4/rJqZc6Jm7qylKrarfLnKnHpVivaj9JcOeOLv8ATa7HqI5MnS352+iq1OkmvWvZmaD0/TulsvEKuN9N71Lq4vmu3E25MU0V8xsx9KaA4zt13dL/AC9PIypk8LMWiU8bnua3NcGvM27I3WrV55or68v0OfJ6yYbf0XyzcXflT/vmcfFPUp7/AJLDhfr393zdEKVcgAAAAAAAAAAAAAAAAAAAAAAAAAAAAADnOufo3jUbudHYpV87UqGdiFR8cwf8uX4eXEttJxKa+hl6x5+P3cGp0cX9KndVNFaxzpzdtfRcKkHsucouLi+lRfr/AMlrbFFo5sfWFRas1naW40noqFwtpPZnj1ai3prlnqjVTJNWExu+6DtZUqWxUWJKcuDyms7mMlotO8FekM70USzcXvlD++Zy8W9Snv8AksOFR6V/d83SijXIAAAAAAAAAAAAAAAAAAAAAAAAAAAAAAAV/WvVKhpCHwi2K0VinXiltR7P50ez74wdWm1mTBPo9Y8mjNp6ZY69/Nyq5hd6HqqjcQ27eTexJZcJrrTl8l9Yv/U9BjyYtVXmpPX4qXNp74p69vNNd65U9l+FCTnjdtKMYx7vDeTKumtv1aFx9FGhatGnVuq6cHc7Hhxaalsx2nttcsuW7yzzKniuope0Up4Lfh+C1Kza3ivxUrEAAAAAAAAAAAAAAAAAAAAAAAAAAAAAAAAEF5aU60HTrU41acuMJRU4v3Mype1J3rO0omImNpa6y1WsqMlOlaUozTypeGm4vqm+HuN19XmvG1rzt7WuMOOJ3iIbg520AAAAAAAAAAAAAAAAAAAAAAAAAAAAAAAAAAAAAAAAAAAAAAAAAAAAAAAAAAAAAAAAAAAAAAAAAAAAAAAAAAAAAAAAAAB//9k="/>
          <p:cNvSpPr>
            <a:spLocks noChangeAspect="1" noChangeArrowheads="1"/>
          </p:cNvSpPr>
          <p:nvPr/>
        </p:nvSpPr>
        <p:spPr bwMode="auto">
          <a:xfrm>
            <a:off x="460375" y="1202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 name="AutoShape 10" descr="data:image/jpeg;base64,/9j/4AAQSkZJRgABAQAAAQABAAD/2wCEAAkGBg4NDQ8NDw8PDw0NDQ8NDQ0PDw8NDQwNFBAVFBQQFBIXGyYeFxkjGRQSHy8gJCcpLSwsFR4xNTAqNSYrLCkBCQoKDgwOGA8PGS0fHB0pKSksKSkpKSwpLCksKTIpKSwqLCkpKSwsLCkpKSkpKSkpKSwpLCkpLCkpKSwsKSk1Kf/AABEIAOEA4QMBIgACEQEDEQH/xAAcAAABBQEBAQAAAAAAAAAAAAAAAQIDBgcEBQj/xABGEAACAQMAAwkLCQgCAwAAAAAAAQIDBBEFBlEHEiExQVJhc7ITFRciNJGTocHR0hYjQlNUcYGDohQkMjM1YpKxdPBjcqP/xAAaAQABBQEAAAAAAAAAAAAAAAAAAQIDBAYF/8QALhEAAgEDAQYFAwUBAAAAAAAAAAECAwQREgUUM1FxkRMhMTJSFTSxI0FhgaEi/9oADAMBAAIRAxEAPwDcQAAAAATIAKA2VRR4W0vveCCWkKa+l5kyGdenT98kv7FSb9DpA5O+lLnepid9aXO9TI99t/mu47RLkdgHF32o871MO/FHnephvlD5ruHhz5HaBw9+aHO9TE790Od6mG+UPmu4vhz5HeBwd+6HO9TDv3Q536WG+UPmu4eHPkd4HA9N0Of+mQnf235/6Ze4N8ofNdw8KfI9ADz+/tvz/wBMhe/lDn/pkG+UPmu4eHPkd4HCtM0H9L1MXvvR53qYb5Q+a7ieHLkdoHH31o871MXvnS53qYm+2/zXcNEuR1gcy0jTf0vUyaFWMuJp/c8ksK9Kp7ZJ/wBjXFr1HgAEwgAAAAAAAAAAjABTyrzS6T3sMN8suT8CHTmk9781F8LXjtci5p4E7kze09pyg3Sovz/dl2hbalqkejVvG3lttkEro8+dyQSuTMNSk8t5Z0o0T05XRHK6PMldEUrnpF8MlVE9R3Yx3Z5buBruBdBIqJ6buhP2o8t3AOuLoH+Cem7oSV6lxs8arpFLgXC/Uc0rtvhbHKlkcqJ7Ur/IK8PGjVbJYT2vI7ww8JHrRumyaFfazyY3A5XA1wGukewrokV0eMrgcrka6Yx0T243RLG6PEjcj43Q10yN0T3Y3RLTu2nlNp7UeFG5J4XI1RcXlMilRLVZ6YziM/8AL3nqxeSjwuD29CaT4e5SfH/A9j5ppdmbTk5KlWeeTOdXttK1RPeARCmnKIAAAAEV1WVOnKb4oRcvMiU8fWqtvLWX90ox/DOfYQ15+HTlLkh9OOqSjzKrcXbnJyby5PLOSdchqVTnnVMFhyeX+5p4U0kTzrkMq5zyqkUqg5RLEaZ0yrEbrHO5jJVUuN4HaSVQOp1RHVOCV4uRN+pEE6spcbwtiHKmO0HfUvox6XsRy1L2UuDk2IgUEPySKCQ7CQ6OeXgJYtL3kKY5MXAYOjuoqqnPvhVIbgTB0qqOVU5d8GRNImlHX3cX9oOTIb4TSGk7Y1yWNc89THxmI4jXA9OFcnhXPKjVJoVSNwIpUz14Vzpo3DTTTw08p7GuU8enVOmnVI9LTyivOmaTY3Kq0oVF9KKb6HyrznQeHqnX31u1zKjS6E0n7z3De2tTxKUZ80ZmrHRNx5AAAWCMDwNdHi0/Nh7T3yua9yxZ/mw9pVvPOhPoWLbix6lEnMgnPpIKlV7TnmzHRgayKJ53EVy5+7hIZ3exechkyNslUETJD515Pl83AMEAfpSHDkA0VBgBwuRqDIgDshKoorLeEhsppLL4kc9paV76vGhRg5TlnexzhJcspPkXSOhTc3hDZSUVlnbGWeEXJ5+altUlRqxlCUJb2UJLDhI7VLPCNnBxeGCaayh+RcjchkYOHZFyNyGRAH5HJkeRUxMCE0WSxkc8WSRY1oYzqhM6KczjgyaMsEbRFJF91JeaNXrF2UWQq+oU80KvWrsotBstn/bw6GVu+NIAAC6VgK1r/wCRfnQ9pZSua+RzZpf+aHtKt3wJ9CxbcaPUzKoyCbO6VGPSQyoR6fOZJSRrkzikxjZ3dwjs9bBUo7EO1ok1HDkdGnJ8SfmO5YWxeZDZ3Gzzi6gyzn/ZpJZeIrpZEx1arl8ZHkcOQ7ISmksvgS5RspJLL4kc1ChWvK0KFGDnKcsQiuX+5vkXTyDoQc3hCSkorLH21tWvq8LejFylN4jHkS5ZSfIlt/69n1S1UpaNo72OJ154datjDm+atkVngQzVDVGloyjjgncVEu7Vscb5kdkV6+MsJorW1VJZfqZa+vXWemPtX+lW101Kp6Rp90p4hd014k+JVF9XPo2PkMiTqW1SVGtGUJQk4zhLjg+U+hira66lQ0jT7pDELuC8SfEqi+rn0bHyDbu0VRao+o+xvnReift/Bl6kLk4V3S2qSo1YyhKEnGcJLxoSOxPPDtM5ODi8M00WpLKH5FyNyAzAo7IqYzIuRAJEySLIUx2/xxiNDWjpjPAqqZOTujZNTYxojaNE3PX8xV61dlFrKlueeT1utXZRbTX2PAh0Mnd8aXUAAC4VQK5r35H+dD2ljK1r88WX51P2lW84E+hYteNHqZ5JkUmE5kE5GQSNckPlUSI3W2EbEbHpEqQrlnjIp1ORecbKpng5P9jSRRHAK5JcL4EuXkGtnLGNS5qwoUYucpyUYQjxzl7iSMHJ4Q2TUVljqcKt3VhQowlOU5b2EFxye17PYbLqZqdT0bSy8TuqiXdquOL+yGyP+xmpOpdPRtLfyxO7qRXdanGoL6uHRtfL5kWfBoLW1VNapepmL69dZ6I+38igAF45YAAABVtddSqekafdIYhdwj4k+Sovq59Gx8hkOaltUlRrRcJQlvZwksShL3H0Oyq67alU9I0+6U8Qu6ccQnxKovq59Gx8n3HPu7RVFqj6nVsb50non7fwZepZ4eQU4PnLapKjVjKEoScZwkvGhI7VLJnpwcXhmmjJSWUOyGRuRkquwZgcSOpj7xu+bIkPiJgME8GT0xlG2b4+Bes76NNR4l+JHJkMmXnc8i1b1c/WrsothV9Q38xV61dlFoNbY/bw6GSu+NLqAABcKoFZ3QPIvzqftLMVjdB8hXXU/aVrvgz6Fm140Opms2RSY+pI5qlTYZNLJsIhOeCGU2xGxCVLBIKDYhxznOtONKmnJzkoxjFNyqSfEkh8YuTwhG0lli5ncVI0aUZTlOSjCEVmU5PiWDYtR9SIaOp91qYneVI+PPjVKP1cPa+X7iPUTUeGj4KvWxK8qR4XwNUIv6EXt2v2cdvyd61tVTWqXqZi+vnVeiHt/IqFEQpfOUIAoAAgAAAAAAAVXXXUqnpGn3SGIXcI+JPiVVfVz6Nj5DIG6ltUlRrRlCUJOM4S/ihI+iMlV131Ip6Sp90p72F3BeJU4lVj9XPo2PkOfdWqqLUvU6tjfOk9E/b+DKXPPDyAk3xLJFChO3qSo14yjKEt7OD4HCXuPUgklwYw9nKZ2acHg06mmso56dm3x8HRxs66dOMeJfjyiZFTIW8jWyWLJYsgTJIyGNEbNA1B/kVetXZRaSqbnz+Yq9auyi1mvsft4dDJ3fGl1AAAuFUCr7orxYrrqftLQVXdH8gXX0/aVrrgy6Fm040Opl9RkMmSTZDJmXRskIxAEHjhWk+B8K2EllcSt5qrRfc6iTSnHCkk+PDIxBU2vQGk1hnrfKu/+11/82Xvc30pXuadw61WdVwqU1Fze+3qcXnBlxo+5R/Luuspdll+yqTdVJs5G0aNOFBuMUvNF9AAO8ZkAAEACgIGQAUAAAKxr3fVaFvTlSqSpydZJuLw2t6+Ao3ymvftNX/Nly3SfJaXXrsSM4yZzaFSca2E2vQ0ezqMJUcyin5smvbiVxPf1n3SeN7vp4csbMkUUlwJYWxCb4RyOY236nWUUlhDsgpEeQyGB2CZTJIyOeLJYMRoY0aJud+T1utXZRbSo7nPk9brl2EW41llwI9DI3nHl1AAAtlUCq7o/kC6+n7S1FV3R/IPz6ftK91wZdCzacaHUyybIZE8yNmWTNmiIVRY/DFUGLkUZvA3hIodI5QQmQIt4jRtytfN3PWU+yygJLYaFuX/AMu56yn2WXbB/rI5u1Pt31ReAADSGUOXSlaVO3rTi8ShSnKL2NRbTMvWu2kPr/0U/cabpvyS46ip2GYmmcbaVScJR0vB3Nl0YVIy1JMsHy20h9f+in7jSdX7mdazoVZvfTnSjKUsYyzF8mx6qf0+16mI3ZtSc5vU8+Qu1KNOnCLikvM9YAA7Zwin7pb/AHSl167EjN8mj7pvklL/AJC7EjNcmb2iv1n/AEanZfAXVjsiZG5Eyc/B1B2QyMyJkXAE0WSxZzxZLFiNDGaRubv93rdcuwi3lO3NX+71uuXYRcTU2XAiZC848uoAAFsqAVXdG8gXX0/aWoqu6P5Auvp+0r3XBl0LNpxodTL5MjbFmyNmWwbNDsi5GZFDAo7IuRguQwA7Joe5a/m7nrKfZZnWS5ag6w2tnCuq9TeOc4OPiyllJPPEi5ZNRrJs5+0oSlQais+aNMAr/wAvNG/aP0VPhD5e6N+0f/Op7jQeNT+SMzu9X4vsenpvyS46ip2GYipGo6V120fUt61ONfMp0pxit5UWZOLSXEZUmcbaM4zlHS8nd2TTlCMtSwSZNl1U/p9r1MTFsmnava5WFCyt6VSsozp0oxlHeVHh/ekJs6UYTep48h21acpwjpWfMuQFe+XujftC9HU+EPl9o37R+ip8J2fHp/JGf3er8X2PO3T/ACOl/wAhdiRmeS76+azWl5bU6dCrv5xrKbW9nHEd61yrpRRcnBvpKVXKNNs2Eo0EpLHmx2RMjciZKWDpDshkbkTI7AEqZJBkCZLBjWhrNL3M3+7VuuXYRcimbmXk1fr12EXM09nwYmOvePPqAABaKgFU3SfIPz6ftLWVPdL/AKeuvp+0r3XBl0LNpx4dTK5MY2LJkbZmEjaodvhd8MyGRRR++DIzIuRMAOyGRuQyGAH5DIzIZEwA/IZGZDIYAfkTI3IZFwA7IZG5DIAOyJkTImQAdkTIgZFwAuRBMhkUB6ZJFkKJYMaxrNN3MPJq/XLsIuhSty/yav167CLqaWz4MTG3vHn1AAAtFQCqbpUG9HZ2Vqbf3cK9pazy9Z9Hu5sq9FfxSptw/wDePjR9aXnIq0dVOS/gmt5aKsZP9mjD5EbJJkbMubhAAAKKGRcjRRAFyGRAAB2RMiAGAHZDI3IZAB2QyNyAALkMiAAC5DImRAwAuQyACgAAAAKiWBEiSAjGs1Dcwg1aVZckq7S/CC95czw9TdHu3sKMZLE5xdWa5cze+x5sL8D3DTW8dNKK/gxVzNTrSa5gAATlcBGKAAZBr7q87S5dWC+YuJOUWuKFTjlD/bXR9xVjfNKaLpXdGdCrHfQmvxi+SSfI0Y9rLqnX0fN75OdBvxK6XivYpc2X/UcO7tXCWuPozTbOvVOKpzf/AEv9PDABTnnZEAUQAAUQAAAAAAAAAAUAAAAAAUAAAAAAAAAAAABUWLUzV93t1HKfcKLU6z5Hsh97x5snHq9q1caQqb2nHFNP5ys14kF7X0I2DQmhaVlQjQpLgXDKT/iqS5ZMu2lq5y1S9EcjaF7GnFwg/wDp/wCHfFYS2DhMCneMuAAAAAAAABHVoxnFxlFSjJYlGSTjJbGiQA9QKbpbcytKzcqMpW8nw72Pj0v8XxfgyvVtyq7T8StQmtsu6U35sM1MCrO0pSecF6nf16awpdzJ/BZf8+29JU+APBZf8+29JU+A1gCPcaRL9UuOa7GT+C2/59t6Sp8AeCy/59t6Sp8BrABuNIPqlxzXYyfwWX/PtvSVPgDwWX/PtvSVPgNYANxpB9UuOa7GT+C2/wCfbekqfAHgtv8An23pKnwGsAG40g+qXHNdjJ/Bbf8APtvSVPgDwW3/AD7b0lT4DWADcaQfVLjmuxk/guv+fbekqfAHgtv+fbekqfAawAbjSD6pcc12Mn8Ft/z7b0lT4A8Ft/z7b0lT4DWADcaQfVbjmuxk/guv+fbekqfAHgtv+fbekqfAawAbjSD6pcc12Mrpbld4349a3itqdSo/NvV/s97RW5ha0mpV5zuGvofy6WfuXC/OXYCSFpSj54Iqm0Liaw5Y6EVC2hSioQjGEIrEYxSjFLoSJEKBaXkUQAAAAAAAAAAAAAAAAAAAAAAAAAAAAAAAAAAAAAAAAAAAAAAAAAAAAAAAAAAAAAAAAAAAD//Z"/>
          <p:cNvSpPr>
            <a:spLocks noChangeAspect="1" noChangeArrowheads="1"/>
          </p:cNvSpPr>
          <p:nvPr/>
        </p:nvSpPr>
        <p:spPr bwMode="auto">
          <a:xfrm>
            <a:off x="612775" y="2345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 name="AutoShape 12" descr="data:image/jpeg;base64,/9j/4AAQSkZJRgABAQAAAQABAAD/2wCEAAkGBg4NDQ8NDw8PDw0NDQ8NDQ0PDw8NDQwNFBAVFBQQFBIXGyYeFxkjGRQSHy8gJCcpLSwsFR4xNTAqNSYrLCkBCQoKDgwOGA8PGS0fHB0pKSksKSkpKSwpLCksKTIpKSwqLCkpKSwsLCkpKSkpKSkpKSwpLCkpLCkpKSwsKSk1Kf/AABEIAOEA4QMBIgACEQEDEQH/xAAcAAABBQEBAQAAAAAAAAAAAAAAAQIDBgcEBQj/xABGEAACAQMAAwkLCQgCAwAAAAAAAQIDBBEFBlEHEiExQVJhc7ITFRciNJGTocHR0hYjQlNUcYGDohQkMjM1YpKxdPBjcqP/xAAaAQABBQEAAAAAAAAAAAAAAAAAAQIDBAYF/8QALhEAAgEDAQYFAwUBAAAAAAAAAAECAwQREgUUM1FxkRMhMTJSFTSxI0FhgaEi/9oADAMBAAIRAxEAPwDcQAAAAATIAKA2VRR4W0vveCCWkKa+l5kyGdenT98kv7FSb9DpA5O+lLnepid9aXO9TI99t/mu47RLkdgHF32o871MO/FHnephvlD5ruHhz5HaBw9+aHO9TE790Od6mG+UPmu4vhz5HeBwd+6HO9TDv3Q536WG+UPmu4eHPkd4HA9N0Of+mQnf235/6Ze4N8ofNdw8KfI9ADz+/tvz/wBMhe/lDn/pkG+UPmu4eHPkd4HCtM0H9L1MXvvR53qYb5Q+a7ieHLkdoHH31o871MXvnS53qYm+2/zXcNEuR1gcy0jTf0vUyaFWMuJp/c8ksK9Kp7ZJ/wBjXFr1HgAEwgAAAAAAAAAAjABTyrzS6T3sMN8suT8CHTmk9781F8LXjtci5p4E7kze09pyg3Sovz/dl2hbalqkejVvG3lttkEro8+dyQSuTMNSk8t5Z0o0T05XRHK6PMldEUrnpF8MlVE9R3Yx3Z5buBruBdBIqJ6buhP2o8t3AOuLoH+Cem7oSV6lxs8arpFLgXC/Uc0rtvhbHKlkcqJ7Ur/IK8PGjVbJYT2vI7ww8JHrRumyaFfazyY3A5XA1wGukewrokV0eMrgcrka6Yx0T243RLG6PEjcj43Q10yN0T3Y3RLTu2nlNp7UeFG5J4XI1RcXlMilRLVZ6YziM/8AL3nqxeSjwuD29CaT4e5SfH/A9j5ppdmbTk5KlWeeTOdXttK1RPeARCmnKIAAAAEV1WVOnKb4oRcvMiU8fWqtvLWX90ox/DOfYQ15+HTlLkh9OOqSjzKrcXbnJyby5PLOSdchqVTnnVMFhyeX+5p4U0kTzrkMq5zyqkUqg5RLEaZ0yrEbrHO5jJVUuN4HaSVQOp1RHVOCV4uRN+pEE6spcbwtiHKmO0HfUvox6XsRy1L2UuDk2IgUEPySKCQ7CQ6OeXgJYtL3kKY5MXAYOjuoqqnPvhVIbgTB0qqOVU5d8GRNImlHX3cX9oOTIb4TSGk7Y1yWNc89THxmI4jXA9OFcnhXPKjVJoVSNwIpUz14Vzpo3DTTTw08p7GuU8enVOmnVI9LTyivOmaTY3Kq0oVF9KKb6HyrznQeHqnX31u1zKjS6E0n7z3De2tTxKUZ80ZmrHRNx5AAAWCMDwNdHi0/Nh7T3yua9yxZ/mw9pVvPOhPoWLbix6lEnMgnPpIKlV7TnmzHRgayKJ53EVy5+7hIZ3exechkyNslUETJD515Pl83AMEAfpSHDkA0VBgBwuRqDIgDshKoorLeEhsppLL4kc9paV76vGhRg5TlnexzhJcspPkXSOhTc3hDZSUVlnbGWeEXJ5+altUlRqxlCUJb2UJLDhI7VLPCNnBxeGCaayh+RcjchkYOHZFyNyGRAH5HJkeRUxMCE0WSxkc8WSRY1oYzqhM6KczjgyaMsEbRFJF91JeaNXrF2UWQq+oU80KvWrsotBstn/bw6GVu+NIAAC6VgK1r/wCRfnQ9pZSua+RzZpf+aHtKt3wJ9CxbcaPUzKoyCbO6VGPSQyoR6fOZJSRrkzikxjZ3dwjs9bBUo7EO1ok1HDkdGnJ8SfmO5YWxeZDZ3Gzzi6gyzn/ZpJZeIrpZEx1arl8ZHkcOQ7ISmksvgS5RspJLL4kc1ChWvK0KFGDnKcsQiuX+5vkXTyDoQc3hCSkorLH21tWvq8LejFylN4jHkS5ZSfIlt/69n1S1UpaNo72OJ154datjDm+atkVngQzVDVGloyjjgncVEu7Vscb5kdkV6+MsJorW1VJZfqZa+vXWemPtX+lW101Kp6Rp90p4hd014k+JVF9XPo2PkMiTqW1SVGtGUJQk4zhLjg+U+hira66lQ0jT7pDELuC8SfEqi+rn0bHyDbu0VRao+o+xvnReift/Bl6kLk4V3S2qSo1YyhKEnGcJLxoSOxPPDtM5ODi8M00WpLKH5FyNyAzAo7IqYzIuRAJEySLIUx2/xxiNDWjpjPAqqZOTujZNTYxojaNE3PX8xV61dlFrKlueeT1utXZRbTX2PAh0Mnd8aXUAAC4VQK5r35H+dD2ljK1r88WX51P2lW84E+hYteNHqZ5JkUmE5kE5GQSNckPlUSI3W2EbEbHpEqQrlnjIp1ORecbKpng5P9jSRRHAK5JcL4EuXkGtnLGNS5qwoUYucpyUYQjxzl7iSMHJ4Q2TUVljqcKt3VhQowlOU5b2EFxye17PYbLqZqdT0bSy8TuqiXdquOL+yGyP+xmpOpdPRtLfyxO7qRXdanGoL6uHRtfL5kWfBoLW1VNapepmL69dZ6I+38igAF45YAAABVtddSqekafdIYhdwj4k+Sovq59Gx8hkOaltUlRrRcJQlvZwksShL3H0Oyq67alU9I0+6U8Qu6ccQnxKovq59Gx8n3HPu7RVFqj6nVsb50non7fwZepZ4eQU4PnLapKjVjKEoScZwkvGhI7VLJnpwcXhmmjJSWUOyGRuRkquwZgcSOpj7xu+bIkPiJgME8GT0xlG2b4+Bes76NNR4l+JHJkMmXnc8i1b1c/WrsothV9Q38xV61dlFoNbY/bw6GSu+NLqAABcKoFZ3QPIvzqftLMVjdB8hXXU/aVrvgz6Fm140Opms2RSY+pI5qlTYZNLJsIhOeCGU2xGxCVLBIKDYhxznOtONKmnJzkoxjFNyqSfEkh8YuTwhG0lli5ncVI0aUZTlOSjCEVmU5PiWDYtR9SIaOp91qYneVI+PPjVKP1cPa+X7iPUTUeGj4KvWxK8qR4XwNUIv6EXt2v2cdvyd61tVTWqXqZi+vnVeiHt/IqFEQpfOUIAoAAgAAAAAAAVXXXUqnpGn3SGIXcI+JPiVVfVz6Nj5DIG6ltUlRrRlCUJOM4S/ihI+iMlV131Ip6Sp90p72F3BeJU4lVj9XPo2PkOfdWqqLUvU6tjfOk9E/b+DKXPPDyAk3xLJFChO3qSo14yjKEt7OD4HCXuPUgklwYw9nKZ2acHg06mmso56dm3x8HRxs66dOMeJfjyiZFTIW8jWyWLJYsgTJIyGNEbNA1B/kVetXZRaSqbnz+Yq9auyi1mvsft4dDJ3fGl1AAAuFUCr7orxYrrqftLQVXdH8gXX0/aVrrgy6Fm040Opl9RkMmSTZDJmXRskIxAEHjhWk+B8K2EllcSt5qrRfc6iTSnHCkk+PDIxBU2vQGk1hnrfKu/+11/82Xvc30pXuadw61WdVwqU1Fze+3qcXnBlxo+5R/Luuspdll+yqTdVJs5G0aNOFBuMUvNF9AAO8ZkAAEACgIGQAUAAAKxr3fVaFvTlSqSpydZJuLw2t6+Ao3ymvftNX/Nly3SfJaXXrsSM4yZzaFSca2E2vQ0ezqMJUcyin5smvbiVxPf1n3SeN7vp4csbMkUUlwJYWxCb4RyOY236nWUUlhDsgpEeQyGB2CZTJIyOeLJYMRoY0aJud+T1utXZRbSo7nPk9brl2EW41llwI9DI3nHl1AAAtlUCq7o/kC6+n7S1FV3R/IPz6ftK91wZdCzacaHUyybIZE8yNmWTNmiIVRY/DFUGLkUZvA3hIodI5QQmQIt4jRtytfN3PWU+yygJLYaFuX/AMu56yn2WXbB/rI5u1Pt31ReAADSGUOXSlaVO3rTi8ShSnKL2NRbTMvWu2kPr/0U/cabpvyS46ip2GYmmcbaVScJR0vB3Nl0YVIy1JMsHy20h9f+in7jSdX7mdazoVZvfTnSjKUsYyzF8mx6qf0+16mI3ZtSc5vU8+Qu1KNOnCLikvM9YAA7Zwin7pb/AHSl167EjN8mj7pvklL/AJC7EjNcmb2iv1n/AEanZfAXVjsiZG5Eyc/B1B2QyMyJkXAE0WSxZzxZLFiNDGaRubv93rdcuwi3lO3NX+71uuXYRcTU2XAiZC848uoAAFsqAVXdG8gXX0/aWoqu6P5Auvp+0r3XBl0LNpxodTL5MjbFmyNmWwbNDsi5GZFDAo7IuRguQwA7Joe5a/m7nrKfZZnWS5ag6w2tnCuq9TeOc4OPiyllJPPEi5ZNRrJs5+0oSlQais+aNMAr/wAvNG/aP0VPhD5e6N+0f/Op7jQeNT+SMzu9X4vsenpvyS46ip2GYipGo6V120fUt61ONfMp0pxit5UWZOLSXEZUmcbaM4zlHS8nd2TTlCMtSwSZNl1U/p9r1MTFsmnava5WFCyt6VSsozp0oxlHeVHh/ekJs6UYTep48h21acpwjpWfMuQFe+XujftC9HU+EPl9o37R+ip8J2fHp/JGf3er8X2PO3T/ACOl/wAhdiRmeS76+azWl5bU6dCrv5xrKbW9nHEd61yrpRRcnBvpKVXKNNs2Eo0EpLHmx2RMjciZKWDpDshkbkTI7AEqZJBkCZLBjWhrNL3M3+7VuuXYRcimbmXk1fr12EXM09nwYmOvePPqAABaKgFU3SfIPz6ftLWVPdL/AKeuvp+0r3XBl0LNpx4dTK5MY2LJkbZmEjaodvhd8MyGRRR++DIzIuRMAOyGRuQyGAH5DIzIZEwA/IZGZDIYAfkTI3IZFwA7IZG5DIAOyJkTImQAdkTIgZFwAuRBMhkUB6ZJFkKJYMaxrNN3MPJq/XLsIuhSty/yav167CLqaWz4MTG3vHn1AAAtFQCqbpUG9HZ2Vqbf3cK9pazy9Z9Hu5sq9FfxSptw/wDePjR9aXnIq0dVOS/gmt5aKsZP9mjD5EbJJkbMubhAAAKKGRcjRRAFyGRAAB2RMiAGAHZDI3IZAB2QyNyAALkMiAAC5DImRAwAuQyACgAAAAKiWBEiSAjGs1Dcwg1aVZckq7S/CC95czw9TdHu3sKMZLE5xdWa5cze+x5sL8D3DTW8dNKK/gxVzNTrSa5gAATlcBGKAAZBr7q87S5dWC+YuJOUWuKFTjlD/bXR9xVjfNKaLpXdGdCrHfQmvxi+SSfI0Y9rLqnX0fN75OdBvxK6XivYpc2X/UcO7tXCWuPozTbOvVOKpzf/AEv9PDABTnnZEAUQAAUQAAAAAAAAAAUAAAAAAUAAAAAAAAAAAABUWLUzV93t1HKfcKLU6z5Hsh97x5snHq9q1caQqb2nHFNP5ys14kF7X0I2DQmhaVlQjQpLgXDKT/iqS5ZMu2lq5y1S9EcjaF7GnFwg/wDp/wCHfFYS2DhMCneMuAAAAAAAABHVoxnFxlFSjJYlGSTjJbGiQA9QKbpbcytKzcqMpW8nw72Pj0v8XxfgyvVtyq7T8StQmtsu6U35sM1MCrO0pSecF6nf16awpdzJ/BZf8+29JU+APBZf8+29JU+A1gCPcaRL9UuOa7GT+C2/59t6Sp8AeCy/59t6Sp8BrABuNIPqlxzXYyfwWX/PtvSVPgDwWX/PtvSVPgNYANxpB9UuOa7GT+C2/wCfbekqfAHgtv8An23pKnwGsAG40g+qXHNdjJ/Bbf8APtvSVPgDwW3/AD7b0lT4DWADcaQfVLjmuxk/guv+fbekqfAHgtv+fbekqfAawAbjSD6pcc12Mn8Ft/z7b0lT4A8Ft/z7b0lT4DWADcaQfVbjmuxk/guv+fbekqfAHgtv+fbekqfAawAbjSD6pcc12Mrpbld4349a3itqdSo/NvV/s97RW5ha0mpV5zuGvofy6WfuXC/OXYCSFpSj54Iqm0Liaw5Y6EVC2hSioQjGEIrEYxSjFLoSJEKBaXkUQAAAAAAAAAAAAAAAAAAAAAAAAAAAAAAAAAAAAAAAAAAAAAAAAAAAAAAAAAAAAAAAAAAAD//Z"/>
          <p:cNvSpPr>
            <a:spLocks noChangeAspect="1" noChangeArrowheads="1"/>
          </p:cNvSpPr>
          <p:nvPr/>
        </p:nvSpPr>
        <p:spPr bwMode="auto">
          <a:xfrm>
            <a:off x="765175" y="3488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pic>
        <p:nvPicPr>
          <p:cNvPr id="7172" name="Picture 4" descr="C:\Users\jhaas\Downloads\fact sheets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22590"/>
            <a:ext cx="8514198" cy="4063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9516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sers\jhaas\Downloads\COA membership matters (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 y="1413"/>
            <a:ext cx="9144000" cy="51431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248400" y="3982233"/>
            <a:ext cx="2748233" cy="44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446" y="1352550"/>
            <a:ext cx="8834187"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descr="C:\Users\jhaas\Downloads\COA membership matters (12).png"/>
          <p:cNvPicPr>
            <a:picLocks noChangeAspect="1" noChangeArrowheads="1"/>
          </p:cNvPicPr>
          <p:nvPr/>
        </p:nvPicPr>
        <p:blipFill rotWithShape="1">
          <a:blip r:embed="rId5">
            <a:extLst>
              <a:ext uri="{28A0092B-C50C-407E-A947-70E740481C1C}">
                <a14:useLocalDpi xmlns:a14="http://schemas.microsoft.com/office/drawing/2010/main" val="0"/>
              </a:ext>
            </a:extLst>
          </a:blip>
          <a:srcRect l="7602" t="26826" r="81173" b="69299"/>
          <a:stretch/>
        </p:blipFill>
        <p:spPr bwMode="auto">
          <a:xfrm>
            <a:off x="3200398" y="4136805"/>
            <a:ext cx="2052735" cy="39849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jhaas\Downloads\COA membership matters (12).png"/>
          <p:cNvPicPr>
            <a:picLocks noChangeAspect="1" noChangeArrowheads="1"/>
          </p:cNvPicPr>
          <p:nvPr/>
        </p:nvPicPr>
        <p:blipFill rotWithShape="1">
          <a:blip r:embed="rId5">
            <a:extLst>
              <a:ext uri="{28A0092B-C50C-407E-A947-70E740481C1C}">
                <a14:useLocalDpi xmlns:a14="http://schemas.microsoft.com/office/drawing/2010/main" val="0"/>
              </a:ext>
            </a:extLst>
          </a:blip>
          <a:srcRect l="7602" t="38930" r="81173" b="56417"/>
          <a:stretch/>
        </p:blipFill>
        <p:spPr bwMode="auto">
          <a:xfrm>
            <a:off x="3200400" y="3726982"/>
            <a:ext cx="2052735" cy="4785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jhaas\Downloads\COA membership matters (12).png"/>
          <p:cNvPicPr>
            <a:picLocks noChangeAspect="1" noChangeArrowheads="1"/>
          </p:cNvPicPr>
          <p:nvPr/>
        </p:nvPicPr>
        <p:blipFill rotWithShape="1">
          <a:blip r:embed="rId5">
            <a:extLst>
              <a:ext uri="{28A0092B-C50C-407E-A947-70E740481C1C}">
                <a14:useLocalDpi xmlns:a14="http://schemas.microsoft.com/office/drawing/2010/main" val="0"/>
              </a:ext>
            </a:extLst>
          </a:blip>
          <a:srcRect l="7500" t="32163" r="81275" b="64265"/>
          <a:stretch/>
        </p:blipFill>
        <p:spPr bwMode="auto">
          <a:xfrm>
            <a:off x="237743" y="3782578"/>
            <a:ext cx="2052735" cy="367393"/>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7"/>
          <p:cNvSpPr txBox="1">
            <a:spLocks/>
          </p:cNvSpPr>
          <p:nvPr/>
        </p:nvSpPr>
        <p:spPr>
          <a:xfrm>
            <a:off x="5562600" y="4205565"/>
            <a:ext cx="34290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000" b="1" dirty="0" smtClean="0">
                <a:solidFill>
                  <a:srgbClr val="002F42"/>
                </a:solidFill>
                <a:latin typeface="Franklin Gothic Demi Cond" panose="020B0706030402020204" pitchFamily="34" charset="0"/>
              </a:rPr>
              <a:t>COAMEMBERINSURANCE.COM</a:t>
            </a:r>
            <a:endParaRPr lang="en-US" sz="2000" b="1" dirty="0">
              <a:solidFill>
                <a:srgbClr val="002F42"/>
              </a:solidFill>
              <a:latin typeface="Franklin Gothic Demi Cond" panose="020B0706030402020204" pitchFamily="34" charset="0"/>
            </a:endParaRPr>
          </a:p>
        </p:txBody>
      </p:sp>
      <p:sp>
        <p:nvSpPr>
          <p:cNvPr id="11" name="Title 7"/>
          <p:cNvSpPr txBox="1">
            <a:spLocks/>
          </p:cNvSpPr>
          <p:nvPr/>
        </p:nvSpPr>
        <p:spPr>
          <a:xfrm>
            <a:off x="76200" y="209550"/>
            <a:ext cx="10134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rgbClr val="002F42"/>
                </a:solidFill>
                <a:latin typeface="Franklin Gothic Demi Cond" panose="020B0706030402020204" pitchFamily="34" charset="0"/>
              </a:rPr>
              <a:t>COA-SPONSORED INSURANCE</a:t>
            </a:r>
            <a:r>
              <a:rPr lang="en-US" sz="3600" b="1" dirty="0">
                <a:solidFill>
                  <a:srgbClr val="002F42"/>
                </a:solidFill>
                <a:latin typeface="Franklin Gothic Demi Cond" panose="020B0706030402020204" pitchFamily="34" charset="0"/>
              </a:rPr>
              <a:t/>
            </a:r>
            <a:br>
              <a:rPr lang="en-US" sz="3600" b="1" dirty="0">
                <a:solidFill>
                  <a:srgbClr val="002F42"/>
                </a:solidFill>
                <a:latin typeface="Franklin Gothic Demi Cond" panose="020B0706030402020204" pitchFamily="34" charset="0"/>
              </a:rPr>
            </a:br>
            <a:endParaRPr lang="en-US" sz="3600" b="1" dirty="0">
              <a:solidFill>
                <a:srgbClr val="002F42"/>
              </a:solidFill>
              <a:latin typeface="Franklin Gothic Demi Cond" panose="020B0706030402020204" pitchFamily="34" charset="0"/>
            </a:endParaRPr>
          </a:p>
        </p:txBody>
      </p:sp>
    </p:spTree>
    <p:extLst>
      <p:ext uri="{BB962C8B-B14F-4D97-AF65-F5344CB8AC3E}">
        <p14:creationId xmlns:p14="http://schemas.microsoft.com/office/powerpoint/2010/main" val="34006690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descr="C:\Users\jhaas\Downloads\Copy of legal resource (3).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4332"/>
          <a:stretch/>
        </p:blipFill>
        <p:spPr bwMode="auto">
          <a:xfrm>
            <a:off x="457200" y="95250"/>
            <a:ext cx="8229600" cy="5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4605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sers\jhaas\Downloads\COA membership matters (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 y="1413"/>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5" descr="Please add us to your address book">
            <a:hlinkClick r:id="rId3"/>
          </p:cNvPr>
          <p:cNvSpPr>
            <a:spLocks noChangeAspect="1" noChangeArrowheads="1"/>
          </p:cNvSpPr>
          <p:nvPr/>
        </p:nvSpPr>
        <p:spPr bwMode="auto">
          <a:xfrm>
            <a:off x="136525" y="-334963"/>
            <a:ext cx="6934200" cy="704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Title 7"/>
          <p:cNvSpPr txBox="1">
            <a:spLocks/>
          </p:cNvSpPr>
          <p:nvPr/>
        </p:nvSpPr>
        <p:spPr>
          <a:xfrm>
            <a:off x="76200" y="209550"/>
            <a:ext cx="10134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rgbClr val="002F42"/>
                </a:solidFill>
                <a:latin typeface="Franklin Gothic Demi Cond" panose="020B0706030402020204" pitchFamily="34" charset="0"/>
              </a:rPr>
              <a:t>MEDICAL RECORDS &amp; CODING HELP</a:t>
            </a:r>
            <a:r>
              <a:rPr lang="en-US" sz="3600" b="1" dirty="0">
                <a:solidFill>
                  <a:srgbClr val="002F42"/>
                </a:solidFill>
                <a:latin typeface="Franklin Gothic Demi Cond" panose="020B0706030402020204" pitchFamily="34" charset="0"/>
              </a:rPr>
              <a:t/>
            </a:r>
            <a:br>
              <a:rPr lang="en-US" sz="3600" b="1" dirty="0">
                <a:solidFill>
                  <a:srgbClr val="002F42"/>
                </a:solidFill>
                <a:latin typeface="Franklin Gothic Demi Cond" panose="020B0706030402020204" pitchFamily="34" charset="0"/>
              </a:rPr>
            </a:br>
            <a:endParaRPr lang="en-US" sz="3600" b="1" dirty="0">
              <a:solidFill>
                <a:srgbClr val="002F42"/>
              </a:solidFill>
              <a:latin typeface="Franklin Gothic Demi Cond" panose="020B0706030402020204" pitchFamily="34" charset="0"/>
            </a:endParaRPr>
          </a:p>
        </p:txBody>
      </p:sp>
      <p:sp>
        <p:nvSpPr>
          <p:cNvPr id="9" name="Content Placeholder 1"/>
          <p:cNvSpPr>
            <a:spLocks noGrp="1"/>
          </p:cNvSpPr>
          <p:nvPr>
            <p:ph idx="1"/>
          </p:nvPr>
        </p:nvSpPr>
        <p:spPr>
          <a:xfrm>
            <a:off x="136525" y="1352550"/>
            <a:ext cx="5715000" cy="3211766"/>
          </a:xfrm>
        </p:spPr>
        <p:txBody>
          <a:bodyPr>
            <a:normAutofit/>
          </a:bodyPr>
          <a:lstStyle/>
          <a:p>
            <a:pPr marL="0" indent="0">
              <a:buNone/>
            </a:pPr>
            <a:r>
              <a:rPr lang="en-US" sz="1500" dirty="0">
                <a:solidFill>
                  <a:srgbClr val="002F42"/>
                </a:solidFill>
                <a:latin typeface="Franklin Gothic Demi Cond" panose="020B0706030402020204" pitchFamily="34" charset="0"/>
              </a:rPr>
              <a:t>Medical Records &amp; Coding Service is designed to educate doctors and staff on medical recordkeeping and documentation, compliance and coding. The guidance received by the coding experts will support doctors and staff in providing the best possible patient care while ensuring accurate reimbursements are received.</a:t>
            </a:r>
          </a:p>
          <a:p>
            <a:pPr marL="0" indent="0">
              <a:buNone/>
            </a:pPr>
            <a:endParaRPr lang="en-US" sz="1500" dirty="0">
              <a:solidFill>
                <a:srgbClr val="002F42"/>
              </a:solidFill>
              <a:latin typeface="Franklin Gothic Demi Cond" panose="020B0706030402020204" pitchFamily="34" charset="0"/>
            </a:endParaRPr>
          </a:p>
          <a:p>
            <a:pPr marL="0" indent="0">
              <a:buNone/>
            </a:pPr>
            <a:r>
              <a:rPr lang="en-US" sz="1500" dirty="0">
                <a:solidFill>
                  <a:srgbClr val="002F42"/>
                </a:solidFill>
                <a:latin typeface="Franklin Gothic Demi Cond" panose="020B0706030402020204" pitchFamily="34" charset="0"/>
              </a:rPr>
              <a:t>Resources and support provided to </a:t>
            </a:r>
            <a:r>
              <a:rPr lang="en-US" sz="1500" dirty="0" smtClean="0">
                <a:solidFill>
                  <a:srgbClr val="002F42"/>
                </a:solidFill>
                <a:latin typeface="Franklin Gothic Demi Cond" panose="020B0706030402020204" pitchFamily="34" charset="0"/>
              </a:rPr>
              <a:t>members </a:t>
            </a:r>
            <a:r>
              <a:rPr lang="en-US" sz="1500" dirty="0">
                <a:solidFill>
                  <a:srgbClr val="002F42"/>
                </a:solidFill>
                <a:latin typeface="Franklin Gothic Demi Cond" panose="020B0706030402020204" pitchFamily="34" charset="0"/>
              </a:rPr>
              <a:t>include advisory and educational information related to</a:t>
            </a:r>
            <a:r>
              <a:rPr lang="en-US" sz="1500" dirty="0" smtClean="0">
                <a:solidFill>
                  <a:srgbClr val="002F42"/>
                </a:solidFill>
                <a:latin typeface="Franklin Gothic Demi Cond" panose="020B0706030402020204" pitchFamily="34" charset="0"/>
              </a:rPr>
              <a:t>:</a:t>
            </a:r>
            <a:endParaRPr lang="en-US" sz="1500" dirty="0">
              <a:solidFill>
                <a:srgbClr val="002F42"/>
              </a:solidFill>
              <a:latin typeface="Franklin Gothic Demi Cond" panose="020B0706030402020204" pitchFamily="34" charset="0"/>
            </a:endParaRPr>
          </a:p>
          <a:p>
            <a:pPr marL="91440" indent="-182880">
              <a:buFont typeface="Wingdings" panose="05000000000000000000" pitchFamily="2" charset="2"/>
              <a:buChar char="ü"/>
            </a:pPr>
            <a:r>
              <a:rPr lang="en-US" sz="1500" dirty="0">
                <a:solidFill>
                  <a:srgbClr val="002F42"/>
                </a:solidFill>
                <a:latin typeface="Franklin Gothic Demi Cond" panose="020B0706030402020204" pitchFamily="34" charset="0"/>
              </a:rPr>
              <a:t>Accurate choices of procedure and diagnosis codes for eye </a:t>
            </a:r>
            <a:r>
              <a:rPr lang="en-US" sz="1500" dirty="0" smtClean="0">
                <a:solidFill>
                  <a:srgbClr val="002F42"/>
                </a:solidFill>
                <a:latin typeface="Franklin Gothic Demi Cond" panose="020B0706030402020204" pitchFamily="34" charset="0"/>
              </a:rPr>
              <a:t>care</a:t>
            </a:r>
          </a:p>
          <a:p>
            <a:pPr marL="91440" indent="-182880">
              <a:buFont typeface="Wingdings" panose="05000000000000000000" pitchFamily="2" charset="2"/>
              <a:buChar char="ü"/>
            </a:pPr>
            <a:r>
              <a:rPr lang="en-US" sz="1500" dirty="0" smtClean="0">
                <a:solidFill>
                  <a:srgbClr val="002F42"/>
                </a:solidFill>
                <a:latin typeface="Franklin Gothic Demi Cond" panose="020B0706030402020204" pitchFamily="34" charset="0"/>
              </a:rPr>
              <a:t>Understanding </a:t>
            </a:r>
            <a:r>
              <a:rPr lang="en-US" sz="1500" dirty="0">
                <a:solidFill>
                  <a:srgbClr val="002F42"/>
                </a:solidFill>
                <a:latin typeface="Franklin Gothic Demi Cond" panose="020B0706030402020204" pitchFamily="34" charset="0"/>
              </a:rPr>
              <a:t>and preparing for payer audits of patient care and </a:t>
            </a:r>
            <a:r>
              <a:rPr lang="en-US" sz="1500" dirty="0" smtClean="0">
                <a:solidFill>
                  <a:srgbClr val="002F42"/>
                </a:solidFill>
                <a:latin typeface="Franklin Gothic Demi Cond" panose="020B0706030402020204" pitchFamily="34" charset="0"/>
              </a:rPr>
              <a:t>coding</a:t>
            </a:r>
          </a:p>
          <a:p>
            <a:pPr marL="91440" indent="-182880">
              <a:buFont typeface="Wingdings" panose="05000000000000000000" pitchFamily="2" charset="2"/>
              <a:buChar char="ü"/>
            </a:pPr>
            <a:r>
              <a:rPr lang="en-US" sz="1500" dirty="0" smtClean="0">
                <a:solidFill>
                  <a:srgbClr val="002F42"/>
                </a:solidFill>
                <a:latin typeface="Franklin Gothic Demi Cond" panose="020B0706030402020204" pitchFamily="34" charset="0"/>
              </a:rPr>
              <a:t>Changes </a:t>
            </a:r>
            <a:r>
              <a:rPr lang="en-US" sz="1500" dirty="0">
                <a:solidFill>
                  <a:srgbClr val="002F42"/>
                </a:solidFill>
                <a:latin typeface="Franklin Gothic Demi Cond" panose="020B0706030402020204" pitchFamily="34" charset="0"/>
              </a:rPr>
              <a:t>in Medicare and coding </a:t>
            </a:r>
            <a:r>
              <a:rPr lang="en-US" sz="1500" dirty="0" smtClean="0">
                <a:solidFill>
                  <a:srgbClr val="002F42"/>
                </a:solidFill>
                <a:latin typeface="Franklin Gothic Demi Cond" panose="020B0706030402020204" pitchFamily="34" charset="0"/>
              </a:rPr>
              <a:t>policies</a:t>
            </a:r>
          </a:p>
          <a:p>
            <a:pPr marL="91440" indent="-182880">
              <a:buFont typeface="Wingdings" panose="05000000000000000000" pitchFamily="2" charset="2"/>
              <a:buChar char="ü"/>
            </a:pPr>
            <a:r>
              <a:rPr lang="en-US" sz="1500" dirty="0" smtClean="0">
                <a:solidFill>
                  <a:srgbClr val="002F42"/>
                </a:solidFill>
                <a:latin typeface="Franklin Gothic Demi Cond" panose="020B0706030402020204" pitchFamily="34" charset="0"/>
              </a:rPr>
              <a:t>ICD-10 </a:t>
            </a:r>
            <a:r>
              <a:rPr lang="en-US" sz="1500" dirty="0">
                <a:solidFill>
                  <a:srgbClr val="002F42"/>
                </a:solidFill>
                <a:latin typeface="Franklin Gothic Demi Cond" panose="020B0706030402020204" pitchFamily="34" charset="0"/>
              </a:rPr>
              <a:t>preparation and </a:t>
            </a:r>
            <a:r>
              <a:rPr lang="en-US" sz="1500" dirty="0" smtClean="0">
                <a:solidFill>
                  <a:srgbClr val="002F42"/>
                </a:solidFill>
                <a:latin typeface="Franklin Gothic Demi Cond" panose="020B0706030402020204" pitchFamily="34" charset="0"/>
              </a:rPr>
              <a:t>conversion</a:t>
            </a:r>
            <a:endParaRPr lang="en-US" sz="1500" dirty="0">
              <a:solidFill>
                <a:srgbClr val="002F42"/>
              </a:solidFill>
              <a:latin typeface="Franklin Gothic Demi Cond" panose="020B0706030402020204" pitchFamily="34" charset="0"/>
            </a:endParaRPr>
          </a:p>
        </p:txBody>
      </p:sp>
      <p:pic>
        <p:nvPicPr>
          <p:cNvPr id="16386" name="Picture 2" descr="C:\Users\jhaas\Downloads\COA membership matters (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189626"/>
            <a:ext cx="6909267"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13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7"/>
            <a:ext cx="9144000" cy="5143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59434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ata:image/jpeg;base64,/9j/4AAQSkZJRgABAQAAAQABAAD/2wCEAAkGBxMQEBIPDxAWEA8PDw8QEBAYEBAPFRAVFBQWFhUSFRUYHCggGB0lHhQXITEhJTUrLi8uFx81ODUuNzQtOiwBCgoKDg0OGxAQGywkHyQsLSwsLCwsLCwsNy0sLCwsLCwsLCwsLCwwLC8sLCwsLCwsLCwsLCwsLCw0LCwsLCw0LP/AABEIAMkA+wMBEQACEQEDEQH/xAAcAAEAAgMBAQEAAAAAAAAAAAAAAwYEBQcCAQj/xABBEAACAQMACAIEDAQFBQAAAAAAAQIDBBEFBhIhMUFRYRNxByIygSMzQlJicpGSobHB0RRDgrJT0uHw8RUkc6LT/8QAGgEBAAIDAQAAAAAAAAAAAAAAAAEFAgMEBv/EADERAQACAQIEAgkEAwEBAAAAAAABAgMEEQUSITFBUSIycYGhwdHh8BNhkbEjM0LxFP/aAAwDAQACEQMRAD8A7iAAAAAAAAAAAAAAAAAAAAAAAAfJRysMDx4K7/el+4DwV34p+1L9wHgrv96X7genTWMb93dr8QPKorv96X7gPAXf70v3A9bCxjf9r/MDy6K7/fl+4BUV3+9L9wPSjj/lsD0AAAAAAAAAAAAAAAAAAAAABXNYdeLKxqKjcVn4uE3TjCdRxT4OWysR8nvN+LTZMkb1hrvlpTvLI0HrbZ3r2ba5hOf+G806nuhNJvzRGTT5MfrQUy0t2luzS2AAAAAAAAAAAAAAAAAAAAAAAAAAAAAAAAAAfmrWSMpaRvZVd8/4y4W/oqjUfdsqOO2D1GkrH6VdvKFRn65J3YLoLc1uaaaa3NNcGjqmsTDV7F31T9JNe0caV7tXVtuSq8a1JdW/5i89/fkVWp4dW3pY+k/D7OzFqZjpfrDsWjdIUrmlGvb1FVpTWYzT3PquzXNPeiktSaTtaOrvraLRvDKMUgAAAAAAAAAAAAAAAAAAAAAAAAAAAAAAByn0tapy2npO3i5LZSu4JZa2VhV0umElLokn1Lfh2q5f8dvd9HFqsW/px73MoVMl5E7q56bEsolt9U9Z6ujK3iU8zt5tfxFvndNfPh0ml9vB9q/V6WuWv7unDlmk/s/QGi9IU7mjTuKElOlVipQl26NcmuDXJo89ek0ty27rGtotG8MoxZAAAAAAAAAAAAAAAAAAAAAAAAAAAAAAA0ByL0hejl09q80dDMN8q1rFez1nRXTrD7Ohb6PX/wDGT+fq4c+m/wCquZ062S5i27g22SbREs4dB9EmsPgTdpUl8BWqep0p1JcPdJ7vPHc4NbpP1cU3r3r/AF9u7PFqf0s0Ut2t/f3dkPPrcAAAAAAAAAAAAAAAAAAAAAAAAAAAAAAAAHH/AEt6lqltaStY7MXL/u6SW5OT+PiuW9+t556lpodVP+u3u+jj1OGNuaHMqdQuItu4G40Fvc/6f1OjT+Kv4lO0V9/yd51O0v8AxVrGUnmrT+Dq92lul71h+eTzPENN+hmmI7T1j6e5e8O1X/0YYme8dJ/P3bw4XcAAAAAAAAAAAAAAAAAAAAAAAAAAAAAAAEVzQjUhKnUipU6kJQnF71KMlhp+aZMTMTvBMbvy7pzRrs7uvaSefAqygm+MocYSfdxcX7z0ODLz0iyqy05bbN1q5R+Dc/ny3eS3fnksMHSu6i4jbmyRXyj+181Dv/AulBvELheG/rcYP7cr+o5OJ4f1MPNHevX3eP5+zZwjP+ln5Z7W6e/w+nvdRPMPXAAAAAAAAAAAAAAAAAAAAAAAABSNcfSJRspOjQirm5W6S2sQpdpyXF/RXvwWWk4bfNHNbpX4y5M+rrj6R1lWrX0q3UJJ3NpB02/kqrReOzk5JndbhGKY9C07+6fo5a8RtE+lDpegNNUr2iq9CWYt4lFrEqclxhJcnv8AxKXPgvgvyXWOLLXJXmq2JpbAAAA4N6ZNHv8A6xBU161zbUJeclKcG35RhH7C20EzNeX93BrJrT0pZFnaKnCMFwikl37l5HSNnlbzN7TafFlRTi1KLxKLTT6Nb0yek9JYbTHWO7r+j7lVqVOquFSEZeWVvR5DLjnHeaT4S9vhyRkx1vHjG7INbaAAAAAAAAAAAAAAAAAAAAAhu7qFKEqtWap04LMpyaioru2ZVrNp2rG8omYiN5co1p1/rXs3aaMUoU5ZUqyTjUqrns/4ce/HyL3S8Orijnzd/Lw+6q1GtmfRx/yxtA6swt8TqYqVuXzYfVXN9zqyZpt0jsrt24nsVoOLxUg24y5rK4mqN6yg9D6cKt5TT9VeFu7qVRZ+w5+Mda0n2/JY8LnrePY6cUa3AAADluuc6VxfeND1nRoq3UuW6cpScfvJZ7HoOH4JxU5rd5ec4lqYy35K9o+M/Zr4Uzu3VvK9uBMSxmF+1Hr7Vrsf4VScfc/XX9xQcTptm384j6fJ6PhF+bT8vlMx8/msJXrQAAAAAAAAAAAAAAAAAAADSa0a02+jqe3Xlmck/Doxw6lRrouS6t7jo0+lyZ7bVj2z4NeTLXHG9nI7/SF5purtVH4VrCXqwWfDh/8ASeOf5HoMWDFpa9Os+fj9oU2o1NsnsWCzsqNnTeMRisbdR+1J93z8kY2ta8uRodLaalWzCnmFLg+Up+fRdjdTHFessJndt9WI4t0vpz/Q15p9JNezbeiuOLi87qH98zi4rPoU9/yWPCvWv7vm6QUi5AIrq5hSi51JqEFxlJpIypS152rG8sb3rSOa07QousWtrrJ0bbMab3Sq74ymukV8ld+PlzudLoIx+nk7+Sj1fEZyRNMXSPPx935ur1KngsZsrIqnjAx3TsOJMSwmFq1Bqb68P/HJf+yf5IrOKx6k+35Lfg1ut6+yf7W8p14AAAAAAAAAAAAAAAAAADnuvHpLp2rlbWWzXut8ZT406D4YePbl9FcOb5O00nDrZPTydK/GXNm1MU6R1lR9F6vVrqo7vSM5TlN7TjJ+vPptfMj0ise4t5yVx15McbQpsuWbTvKxX+kaVrBRSWUsQpRwt3L6qNVazaWlVby8nXltVHuXsxXsx8l+pviIr2Rs+Qpjc2WnQCxRX15foaMnchLqfpqnZVbiVZSaqbKjsxUvZlJvOWupp1mntnrWK+Dq0eeuG1pt47fNYa/pDpL4uhUk/pOFNfamzjrwu/8A1aPz+HXbilI9Ws/D7tZda8XVTdRpworrh1ZL3vC/A6acNw19aZn4fn8uXJxPNb1YiPj+fw0lxKrWlt16kqkuW1Lax5LhH3HbSKY42pGzgvN8k73nd7p08CZRFU8ImO6dkiiNzZ8kjKGuVg1Ffw1VdaS/CS/c4OJ/66+1Y8I/229nzXUpHoAAAAAAAAAAAAAAAABj399Tt6cq1epGlSgsynJqKXv/AEMqUteeWsbyiZ2ca1q9IVxpKbs9FxnToSypVPZq1lwbb/lQ/F88cC+0vD6YY58vWfLwj6y4c+q26VSat6q07VKc8VK6XHHq0+0F+v5HTkzTfpHZVXyTZ80zrIo5p2+JT4OpxjH6vzn+HmKYvGzWrkcyblJuUpPLbeW2bjZlU4mG6dmRCJA3mhrmMYbEmotSbWXhNPuarxO+6GVKNF7/AINt/UI9JDzmkuGwvLZJ6jxOtHrknaUPG3ngiUJIRI3Nk0UQl6wGMvMjOGuzf6ix+GqvpTS+2X+hwcTn/HX2rHhEf5LexdClX4AAAAAAAAAAAAAABXdcdcrbRlPary2qs0/Ct44dSp3+jH6T3eb3HTptLkz22r28Z8GNrxWN5cbubi+0/WVWvLwrSEnsQWfDp8sQX8yfJyffhwPQYsWLS12r38/H/wAVmo1PgtlpaW9hRezinBe1N75Tfd8W+y9xhM2ySrrWm09VX0zrDO4zCnmnR4Y+VP6z5Lsb6Y4r1nuxa6jAymU7MunEwlLJgiEp4IhCWKIEsUEJYxI3RsmhEbo2TwiY7ieCIEiA+slhKOZnDVZaNQ6e6tPq6cV7lJv+5FZxS3q19q34PX17eyPz+VsKldAAAAAAAAAAAAAAOX+kD0r07ZytNHYr3ediVXG3TovosfGT7LcnxzvRa6Phtsnp5OlfjP0a75IhS9Bao1bmo7zSkpTqVHtunKTc59HUfyV9FcscOBbWyVpXkx9lRn1O87VWbS+mqNnBQSTmopQoxwsLlnHsr/aNVKTeXHtv1Ua/0hUuZ7dWWcezFbowXRL9eJ1VrFY2hJSgRMmzKpxMUsmBAngYiaJCE0QJoogTQRCE0EQJokISxA9hA2TDCUVRmyrTaV61OobFrGXOpOc/x2V+EUUfEb82aY8uj0PC6cunifOZn5fJvDhWIAAAAAAAAAAAAHMPTbrTVt6VLR9q2ri+ypuLxKNLOzsx6OcnjPSMiz4bp4vab27R/bXktywr+qWp1KyiqtTFS5xlzfs0uqp54fW4+Ra5Ms26R2UmfUTknaOzH1g1yUc0rRqUuEq3GMfqfOffh5mVMPjZrjHt1lUFJyblJuUpPLk222+rZ0dkSy6UTGUMqmjBKeBAngQJoEITQIE8SEJoATQIQmiQJYkCWIQ9ZDGXmTMohrlGoOclCO+U5KMfNvCNm8Vjee0NW02mKx3no6na0FThCnHhCMYrySweWveb2m0+L2GOkUrFY7RGyUxZgAAAAAAAAAAAAcO9NSdvpnR97UXwHhUo53vDo1pSnu7KpFl7wuYtitSO+/yc+orNqzEeTc6csv4q1qUqdTZ8WMXGaeU1lSSbXGLxh9mdFLctt5UVLclt5csurCpb1HSrQcJr3qS+dF80dsWi0bw3WmJ6wloiWmWbTMEsmmYyJ4ECaBAmgQhNAgTxIQmgBNAgTRIQliQhImEGTKIYzLxKRnENVpbzUuw8Su6zXqUVu7zawl7ll/YcXEc3Jj5I7z/Tt4Xg/Uy/qT2r/f58l8KJ6MAAAAAAAAAAAAABX9eNVaWlbSVtVexNPbo1UsulUS3PHNPLTXNPk8NdGm1FsF+aPeiY3hxC3vL3QVZWd/Tc6Dz4bT2k1nfOhN8Vv3xeMZ5Ho6WxamvPjnr+d1bqdNFuvaV0lG20jQTTVWm/Zkt0qcvzjLszV6WOVbMWpO0qTprV+pava+Mo53VEuHRTXJ9+B0UyRb2m+7DpTMpg3ZdNmMpZEGYiaBAngQhNAgTxIQmgBLFkISxZAlTDHd62idmMy+ORlEMJl8o05VZxp01tTm1GK/3yMptFKza3aGuK2vaKV7y6dojR8bejGlHfjfKXzpPjL/fLB5rPmnNebz+Q9XpsEYMcUj8lmmlvAAAAAAAAAAAAAAAMDTehqF7Rlb3VJVaUuT4xfKUZLfFrqjZiy3xW5qTtKJiJ7uJax6m3mg6jurOcq9l8qWMuEfm14Lc19NY/p5+g02tx6mOS/S352+jhz6beG51f1jo3sdjdGrs+vRlh7S5uOfaRnfHNFVfHNWs05qrjNW1W7jKj/k/b7OhnTL4WYbq5Tlh4e5p4a4YfRm6YTuy6cjCYSyYMgTwIE8SEJosgSxZCEkZBCRSGyN0kW3wDHd7zgmGMyjTcmoxTlKTSjFLLbfJIz6RG8tXWZ2ju6Fqtq/8Aw0fEqYdea381TXzE/wA2UWt1n608tfVj4/u9DoNFGCOa3rT8P2+rfnAsQAAAAAAAAAAAAAAAAA+NZ3PenxQHLNePRYpN3eivgqye3K1T2IyfHaoy/ly+j7P1edxpOJbehm6x5/Xz/v2ubNp4t1hWtA63SjJ21+nTqwew5yi4NP5tWOPVff7SyviiY5qdYU+TDNZbvTGgqdytuOIVcZVRb1LptdfPia6ZJr0aFPuLadGexVjsy5c1JdU+aOmJi0bwndLSkYzCWTTZiJ4MgZVtQlP2I5xx4JL3siZiEMuOjqnRL+pfoRzQhNDRz+VJLyTZHMhKraMe/mN5QgrXEVuz7kZ1rMtdrRD1o6xrXctmhDKTxKXCEPrS/Tj2Iy5ceGN7z9TFiyZ52xx7/D+XQ9XtW6dotp/CV2sOo1jHaC5L8WUWq1l8/TtXy+r0Gk0NMHXvbz+jdnG7gAAAAAAAAAAAAAAAAAAAAFX1z1It9JR2pLwrmKxTuIpbS6Rmvlx7PeuTR2aXWZME9OseTVlxVyR1coc7zQ1X+Gu4OdBv1JJtwkvnUZv8Yv7FnJfUvi1Neak9fzv9VRn080nqtEJUL2llYqQfulB/nFmr0qS45jZWtJ6HnbvaXr0uU8b49pLl58DfW8WGNTmTMJ3ZEJGOwsmg/if65foar90IJaWk5OMKTlhtbsy/BInkjbrKOs9oe4fxlXdTtam/n4NTH3pbiJvhr3tH8wmMea3q1n+JZ1tqhfVvjNmjHntTTf3YZ/HBptr9PT1evs+7dTh2ov32j2/ZYtF6h0KeJV5Sry6fFw+6t797OLLxPJbpSOX4y7sXCsVet55vhC1UaMYRUIRUIxWFFJRS8kittabTvM7ysq1isbVjaHshkAAAAAAAAAAAAAAAAAAAAAAAMPSujKV1SlQuKaq0p8Yvk+Uk+MWuq3mePJbHbmpO0sbVi0bS4/rJqZc6Jm7qylKrarfLnKnHpVivaj9JcOeOLv8ATa7HqI5MnS352+iq1OkmvWvZmaD0/TulsvEKuN9N71Lq4vmu3E25MU0V8xsx9KaA4zt13dL/AC9PIypk8LMWiU8bnua3NcGvM27I3WrV55or68v0OfJ6yYbf0XyzcXflT/vmcfFPUp7/AJLDhfr393zdEKVcgAAAAAAAAAAAAAAAAAAAAAAAAAAAAADnOufo3jUbudHYpV87UqGdiFR8cwf8uX4eXEttJxKa+hl6x5+P3cGp0cX9KndVNFaxzpzdtfRcKkHsucouLi+lRfr/AMlrbFFo5sfWFRas1naW40noqFwtpPZnj1ai3prlnqjVTJNWExu+6DtZUqWxUWJKcuDyms7mMlotO8FekM70USzcXvlD++Zy8W9Snv8AksOFR6V/d83SijXIAAAAAAAAAAAAAAAAAAAAAAAAAAAAAAAV/WvVKhpCHwi2K0VinXiltR7P50ez74wdWm1mTBPo9Y8mjNp6ZY69/Nyq5hd6HqqjcQ27eTexJZcJrrTl8l9Yv/U9BjyYtVXmpPX4qXNp74p69vNNd65U9l+FCTnjdtKMYx7vDeTKumtv1aFx9FGhatGnVuq6cHc7Hhxaalsx2nttcsuW7yzzKniuope0Up4Lfh+C1Kza3ivxUrEAAAAAAAAAAAAAAAAAAAAAAAAAAAAAAAAEF5aU60HTrU41acuMJRU4v3Mype1J3rO0omImNpa6y1WsqMlOlaUozTypeGm4vqm+HuN19XmvG1rzt7WuMOOJ3iIbg520AAAAAAAAAAAAAAAAAAAAAAAAAAAAAAAAAAAAAAAAAAAAAAAAAAAAAAAAAAAAAAAAAAAAAAAAAAAAAAAAAAAAAAAAAAB//9k="/>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 name="AutoShape 4" descr="data:image/jpeg;base64,/9j/4AAQSkZJRgABAQAAAQABAAD/2wCEAAkGBxMQEBIPDxAWEA8PDw8QEBAYEBAPFRAVFBQWFhUSFRUYHCggGB0lHhQXITEhJTUrLi8uFx81ODUuNzQtOiwBCgoKDg0OGxAQGywkHyQsLSwsLCwsLCwsNy0sLCwsLCwsLCwsLCwwLC8sLCwsLCwsLCwsLCwsLCw0LCwsLCw0LP/AABEIAMkA+wMBEQACEQEDEQH/xAAcAAEAAgMBAQEAAAAAAAAAAAAAAwYEBQcCAQj/xABBEAACAQMACAIEDAQFBQAAAAAAAQIDBBEFBhIhMUFRYRNxByIygSMzQlJicpGSobHB0RRDgrJT0uHw8RUkc6LT/8QAGgEBAAIDAQAAAAAAAAAAAAAAAAEFAgMEBv/EADERAQACAQIEAgkEAwEBAAAAAAABAgMEEQUSITFBUSIycYGhwdHh8BNhkbEjM0LxFP/aAAwDAQACEQMRAD8A7iAAAAAAAAAAAAAAAAAAAAAAAAfJRysMDx4K7/el+4DwV34p+1L9wHgrv96X7genTWMb93dr8QPKorv96X7gPAXf70v3A9bCxjf9r/MDy6K7/fl+4BUV3+9L9wPSjj/lsD0AAAAAAAAAAAAAAAAAAAAABXNYdeLKxqKjcVn4uE3TjCdRxT4OWysR8nvN+LTZMkb1hrvlpTvLI0HrbZ3r2ba5hOf+G806nuhNJvzRGTT5MfrQUy0t2luzS2AAAAAAAAAAAAAAAAAAAAAAAAAAAAAAAAAAfmrWSMpaRvZVd8/4y4W/oqjUfdsqOO2D1GkrH6VdvKFRn65J3YLoLc1uaaaa3NNcGjqmsTDV7F31T9JNe0caV7tXVtuSq8a1JdW/5i89/fkVWp4dW3pY+k/D7OzFqZjpfrDsWjdIUrmlGvb1FVpTWYzT3PquzXNPeiktSaTtaOrvraLRvDKMUgAAAAAAAAAAAAAAAAAAAAAAAAAAAAAAByn0tapy2npO3i5LZSu4JZa2VhV0umElLokn1Lfh2q5f8dvd9HFqsW/px73MoVMl5E7q56bEsolt9U9Z6ujK3iU8zt5tfxFvndNfPh0ml9vB9q/V6WuWv7unDlmk/s/QGi9IU7mjTuKElOlVipQl26NcmuDXJo89ek0ty27rGtotG8MoxZAAAAAAAAAAAAAAAAAAAAAAAAAAAAAAA0ByL0hejl09q80dDMN8q1rFez1nRXTrD7Ohb6PX/wDGT+fq4c+m/wCquZ062S5i27g22SbREs4dB9EmsPgTdpUl8BWqep0p1JcPdJ7vPHc4NbpP1cU3r3r/AF9u7PFqf0s0Ut2t/f3dkPPrcAAAAAAAAAAAAAAAAAAAAAAAAAAAAAAAAHH/AEt6lqltaStY7MXL/u6SW5OT+PiuW9+t556lpodVP+u3u+jj1OGNuaHMqdQuItu4G40Fvc/6f1OjT+Kv4lO0V9/yd51O0v8AxVrGUnmrT+Dq92lul71h+eTzPENN+hmmI7T1j6e5e8O1X/0YYme8dJ/P3bw4XcAAAAAAAAAAAAAAAAAAAAAAAAAAAAAAAEVzQjUhKnUipU6kJQnF71KMlhp+aZMTMTvBMbvy7pzRrs7uvaSefAqygm+MocYSfdxcX7z0ODLz0iyqy05bbN1q5R+Dc/ny3eS3fnksMHSu6i4jbmyRXyj+181Dv/AulBvELheG/rcYP7cr+o5OJ4f1MPNHevX3eP5+zZwjP+ln5Z7W6e/w+nvdRPMPXAAAAAAAAAAAAAAAAAAAAAAAABSNcfSJRspOjQirm5W6S2sQpdpyXF/RXvwWWk4bfNHNbpX4y5M+rrj6R1lWrX0q3UJJ3NpB02/kqrReOzk5JndbhGKY9C07+6fo5a8RtE+lDpegNNUr2iq9CWYt4lFrEqclxhJcnv8AxKXPgvgvyXWOLLXJXmq2JpbAAAA4N6ZNHv8A6xBU161zbUJeclKcG35RhH7C20EzNeX93BrJrT0pZFnaKnCMFwikl37l5HSNnlbzN7TafFlRTi1KLxKLTT6Nb0yek9JYbTHWO7r+j7lVqVOquFSEZeWVvR5DLjnHeaT4S9vhyRkx1vHjG7INbaAAAAAAAAAAAAAAAAAAAAAhu7qFKEqtWap04LMpyaioru2ZVrNp2rG8omYiN5co1p1/rXs3aaMUoU5ZUqyTjUqrns/4ce/HyL3S8Orijnzd/Lw+6q1GtmfRx/yxtA6swt8TqYqVuXzYfVXN9zqyZpt0jsrt24nsVoOLxUg24y5rK4mqN6yg9D6cKt5TT9VeFu7qVRZ+w5+Mda0n2/JY8LnrePY6cUa3AAADluuc6VxfeND1nRoq3UuW6cpScfvJZ7HoOH4JxU5rd5ec4lqYy35K9o+M/Zr4Uzu3VvK9uBMSxmF+1Hr7Vrsf4VScfc/XX9xQcTptm384j6fJ6PhF+bT8vlMx8/msJXrQAAAAAAAAAAAAAAAAAAADSa0a02+jqe3Xlmck/Doxw6lRrouS6t7jo0+lyZ7bVj2z4NeTLXHG9nI7/SF5purtVH4VrCXqwWfDh/8ASeOf5HoMWDFpa9Os+fj9oU2o1NsnsWCzsqNnTeMRisbdR+1J93z8kY2ta8uRodLaalWzCnmFLg+Up+fRdjdTHFessJndt9WI4t0vpz/Q15p9JNezbeiuOLi87qH98zi4rPoU9/yWPCvWv7vm6QUi5AIrq5hSi51JqEFxlJpIypS152rG8sb3rSOa07QousWtrrJ0bbMab3Sq74ymukV8ld+PlzudLoIx+nk7+Sj1fEZyRNMXSPPx935ur1KngsZsrIqnjAx3TsOJMSwmFq1Bqb68P/HJf+yf5IrOKx6k+35Lfg1ut6+yf7W8p14AAAAAAAAAAAAAAAAAADnuvHpLp2rlbWWzXut8ZT406D4YePbl9FcOb5O00nDrZPTydK/GXNm1MU6R1lR9F6vVrqo7vSM5TlN7TjJ+vPptfMj0ise4t5yVx15McbQpsuWbTvKxX+kaVrBRSWUsQpRwt3L6qNVazaWlVby8nXltVHuXsxXsx8l+pviIr2Rs+Qpjc2WnQCxRX15foaMnchLqfpqnZVbiVZSaqbKjsxUvZlJvOWupp1mntnrWK+Dq0eeuG1pt47fNYa/pDpL4uhUk/pOFNfamzjrwu/8A1aPz+HXbilI9Ws/D7tZda8XVTdRpworrh1ZL3vC/A6acNw19aZn4fn8uXJxPNb1YiPj+fw0lxKrWlt16kqkuW1Lax5LhH3HbSKY42pGzgvN8k73nd7p08CZRFU8ImO6dkiiNzZ8kjKGuVg1Ffw1VdaS/CS/c4OJ/66+1Y8I/229nzXUpHoAAAAAAAAAAAAAAAABj399Tt6cq1epGlSgsynJqKXv/AEMqUteeWsbyiZ2ca1q9IVxpKbs9FxnToSypVPZq1lwbb/lQ/F88cC+0vD6YY58vWfLwj6y4c+q26VSat6q07VKc8VK6XHHq0+0F+v5HTkzTfpHZVXyTZ80zrIo5p2+JT4OpxjH6vzn+HmKYvGzWrkcyblJuUpPLbeW2bjZlU4mG6dmRCJA3mhrmMYbEmotSbWXhNPuarxO+6GVKNF7/AINt/UI9JDzmkuGwvLZJ6jxOtHrknaUPG3ngiUJIRI3Nk0UQl6wGMvMjOGuzf6ix+GqvpTS+2X+hwcTn/HX2rHhEf5LexdClX4AAAAAAAAAAAAAABXdcdcrbRlPary2qs0/Ct44dSp3+jH6T3eb3HTptLkz22r28Z8GNrxWN5cbubi+0/WVWvLwrSEnsQWfDp8sQX8yfJyffhwPQYsWLS12r38/H/wAVmo1PgtlpaW9hRezinBe1N75Tfd8W+y9xhM2ySrrWm09VX0zrDO4zCnmnR4Y+VP6z5Lsb6Y4r1nuxa6jAymU7MunEwlLJgiEp4IhCWKIEsUEJYxI3RsmhEbo2TwiY7ieCIEiA+slhKOZnDVZaNQ6e6tPq6cV7lJv+5FZxS3q19q34PX17eyPz+VsKldAAAAAAAAAAAAAAOX+kD0r07ZytNHYr3ediVXG3TovosfGT7LcnxzvRa6Phtsnp5OlfjP0a75IhS9Bao1bmo7zSkpTqVHtunKTc59HUfyV9FcscOBbWyVpXkx9lRn1O87VWbS+mqNnBQSTmopQoxwsLlnHsr/aNVKTeXHtv1Ua/0hUuZ7dWWcezFbowXRL9eJ1VrFY2hJSgRMmzKpxMUsmBAngYiaJCE0QJoogTQRCE0EQJokISxA9hA2TDCUVRmyrTaV61OobFrGXOpOc/x2V+EUUfEb82aY8uj0PC6cunifOZn5fJvDhWIAAAAAAAAAAAAHMPTbrTVt6VLR9q2ri+ypuLxKNLOzsx6OcnjPSMiz4bp4vab27R/bXktywr+qWp1KyiqtTFS5xlzfs0uqp54fW4+Ra5Ms26R2UmfUTknaOzH1g1yUc0rRqUuEq3GMfqfOffh5mVMPjZrjHt1lUFJyblJuUpPLk222+rZ0dkSy6UTGUMqmjBKeBAngQJoEITQIE8SEJoATQIQmiQJYkCWIQ9ZDGXmTMohrlGoOclCO+U5KMfNvCNm8Vjee0NW02mKx3no6na0FThCnHhCMYrySweWveb2m0+L2GOkUrFY7RGyUxZgAAAAAAAAAAAAcO9NSdvpnR97UXwHhUo53vDo1pSnu7KpFl7wuYtitSO+/yc+orNqzEeTc6csv4q1qUqdTZ8WMXGaeU1lSSbXGLxh9mdFLctt5UVLclt5csurCpb1HSrQcJr3qS+dF80dsWi0bw3WmJ6wloiWmWbTMEsmmYyJ4ECaBAmgQhNAgTxIQmgBNAgTRIQliQhImEGTKIYzLxKRnENVpbzUuw8Su6zXqUVu7zawl7ll/YcXEc3Jj5I7z/Tt4Xg/Uy/qT2r/f58l8KJ6MAAAAAAAAAAAAABX9eNVaWlbSVtVexNPbo1UsulUS3PHNPLTXNPk8NdGm1FsF+aPeiY3hxC3vL3QVZWd/Tc6Dz4bT2k1nfOhN8Vv3xeMZ5Ho6WxamvPjnr+d1bqdNFuvaV0lG20jQTTVWm/Zkt0qcvzjLszV6WOVbMWpO0qTprV+pava+Mo53VEuHRTXJ9+B0UyRb2m+7DpTMpg3ZdNmMpZEGYiaBAngQhNAgTxIQmgBLFkISxZAlTDHd62idmMy+ORlEMJl8o05VZxp01tTm1GK/3yMptFKza3aGuK2vaKV7y6dojR8bejGlHfjfKXzpPjL/fLB5rPmnNebz+Q9XpsEYMcUj8lmmlvAAAAAAAAAAAAAAAMDTehqF7Rlb3VJVaUuT4xfKUZLfFrqjZiy3xW5qTtKJiJ7uJax6m3mg6jurOcq9l8qWMuEfm14Lc19NY/p5+g02tx6mOS/S352+jhz6beG51f1jo3sdjdGrs+vRlh7S5uOfaRnfHNFVfHNWs05qrjNW1W7jKj/k/b7OhnTL4WYbq5Tlh4e5p4a4YfRm6YTuy6cjCYSyYMgTwIE8SEJosgSxZCEkZBCRSGyN0kW3wDHd7zgmGMyjTcmoxTlKTSjFLLbfJIz6RG8tXWZ2ju6Fqtq/8Aw0fEqYdea381TXzE/wA2UWt1n608tfVj4/u9DoNFGCOa3rT8P2+rfnAsQAAAAAAAAAAAAAAAAA+NZ3PenxQHLNePRYpN3eivgqye3K1T2IyfHaoy/ly+j7P1edxpOJbehm6x5/Xz/v2ubNp4t1hWtA63SjJ21+nTqwew5yi4NP5tWOPVff7SyviiY5qdYU+TDNZbvTGgqdytuOIVcZVRb1LptdfPia6ZJr0aFPuLadGexVjsy5c1JdU+aOmJi0bwndLSkYzCWTTZiJ4MgZVtQlP2I5xx4JL3siZiEMuOjqnRL+pfoRzQhNDRz+VJLyTZHMhKraMe/mN5QgrXEVuz7kZ1rMtdrRD1o6xrXctmhDKTxKXCEPrS/Tj2Iy5ceGN7z9TFiyZ52xx7/D+XQ9XtW6dotp/CV2sOo1jHaC5L8WUWq1l8/TtXy+r0Gk0NMHXvbz+jdnG7gAAAAAAAAAAAAAAAAAAAAFX1z1It9JR2pLwrmKxTuIpbS6Rmvlx7PeuTR2aXWZME9OseTVlxVyR1coc7zQ1X+Gu4OdBv1JJtwkvnUZv8Yv7FnJfUvi1Neak9fzv9VRn080nqtEJUL2llYqQfulB/nFmr0qS45jZWtJ6HnbvaXr0uU8b49pLl58DfW8WGNTmTMJ3ZEJGOwsmg/if65foar90IJaWk5OMKTlhtbsy/BInkjbrKOs9oe4fxlXdTtam/n4NTH3pbiJvhr3tH8wmMea3q1n+JZ1tqhfVvjNmjHntTTf3YZ/HBptr9PT1evs+7dTh2ov32j2/ZYtF6h0KeJV5Sry6fFw+6t797OLLxPJbpSOX4y7sXCsVet55vhC1UaMYRUIRUIxWFFJRS8kittabTvM7ysq1isbVjaHshkAAAAAAAAAAAAAAAAAAAAAAAMPSujKV1SlQuKaq0p8Yvk+Uk+MWuq3mePJbHbmpO0sbVi0bS4/rJqZc6Jm7qylKrarfLnKnHpVivaj9JcOeOLv8ATa7HqI5MnS352+iq1OkmvWvZmaD0/TulsvEKuN9N71Lq4vmu3E25MU0V8xsx9KaA4zt13dL/AC9PIypk8LMWiU8bnua3NcGvM27I3WrV55or68v0OfJ6yYbf0XyzcXflT/vmcfFPUp7/AJLDhfr393zdEKVcgAAAAAAAAAAAAAAAAAAAAAAAAAAAAADnOufo3jUbudHYpV87UqGdiFR8cwf8uX4eXEttJxKa+hl6x5+P3cGp0cX9KndVNFaxzpzdtfRcKkHsucouLi+lRfr/AMlrbFFo5sfWFRas1naW40noqFwtpPZnj1ai3prlnqjVTJNWExu+6DtZUqWxUWJKcuDyms7mMlotO8FekM70USzcXvlD++Zy8W9Snv8AksOFR6V/d83SijXIAAAAAAAAAAAAAAAAAAAAAAAAAAAAAAAV/WvVKhpCHwi2K0VinXiltR7P50ez74wdWm1mTBPo9Y8mjNp6ZY69/Nyq5hd6HqqjcQ27eTexJZcJrrTl8l9Yv/U9BjyYtVXmpPX4qXNp74p69vNNd65U9l+FCTnjdtKMYx7vDeTKumtv1aFx9FGhatGnVuq6cHc7Hhxaalsx2nttcsuW7yzzKniuope0Up4Lfh+C1Kza3ivxUrEAAAAAAAAAAAAAAAAAAAAAAAAAAAAAAAAEF5aU60HTrU41acuMJRU4v3Mype1J3rO0omImNpa6y1WsqMlOlaUozTypeGm4vqm+HuN19XmvG1rzt7WuMOOJ3iIbg520AAAAAAAAAAAAAAAAAAAAAAAAAAAAAAAAAAAAAAAAAAAAAAAAAAAAAAAAAAAAAAAAAAAAAAAAAAAAAAAAAAAAAAAAAAB//9k="/>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 name="AutoShape 6" descr="data:image/jpeg;base64,/9j/4AAQSkZJRgABAQAAAQABAAD/2wCEAAkGBxMQEBIPDxAWEA8PDw8QEBAYEBAPFRAVFBQWFhUSFRUYHCggGB0lHhQXITEhJTUrLi8uFx81ODUuNzQtOiwBCgoKDg0OGxAQGywkHyQsLSwsLCwsLCwsNy0sLCwsLCwsLCwsLCwwLC8sLCwsLCwsLCwsLCwsLCw0LCwsLCw0LP/AABEIAMkA+wMBEQACEQEDEQH/xAAcAAEAAgMBAQEAAAAAAAAAAAAAAwYEBQcCAQj/xABBEAACAQMACAIEDAQFBQAAAAAAAQIDBBEFBhIhMUFRYRNxByIygSMzQlJicpGSobHB0RRDgrJT0uHw8RUkc6LT/8QAGgEBAAIDAQAAAAAAAAAAAAAAAAEFAgMEBv/EADERAQACAQIEAgkEAwEBAAAAAAABAgMEEQUSITFBUSIycYGhwdHh8BNhkbEjM0LxFP/aAAwDAQACEQMRAD8A7iAAAAAAAAAAAAAAAAAAAAAAAAfJRysMDx4K7/el+4DwV34p+1L9wHgrv96X7genTWMb93dr8QPKorv96X7gPAXf70v3A9bCxjf9r/MDy6K7/fl+4BUV3+9L9wPSjj/lsD0AAAAAAAAAAAAAAAAAAAAABXNYdeLKxqKjcVn4uE3TjCdRxT4OWysR8nvN+LTZMkb1hrvlpTvLI0HrbZ3r2ba5hOf+G806nuhNJvzRGTT5MfrQUy0t2luzS2AAAAAAAAAAAAAAAAAAAAAAAAAAAAAAAAAAfmrWSMpaRvZVd8/4y4W/oqjUfdsqOO2D1GkrH6VdvKFRn65J3YLoLc1uaaaa3NNcGjqmsTDV7F31T9JNe0caV7tXVtuSq8a1JdW/5i89/fkVWp4dW3pY+k/D7OzFqZjpfrDsWjdIUrmlGvb1FVpTWYzT3PquzXNPeiktSaTtaOrvraLRvDKMUgAAAAAAAAAAAAAAAAAAAAAAAAAAAAAAByn0tapy2npO3i5LZSu4JZa2VhV0umElLokn1Lfh2q5f8dvd9HFqsW/px73MoVMl5E7q56bEsolt9U9Z6ujK3iU8zt5tfxFvndNfPh0ml9vB9q/V6WuWv7unDlmk/s/QGi9IU7mjTuKElOlVipQl26NcmuDXJo89ek0ty27rGtotG8MoxZAAAAAAAAAAAAAAAAAAAAAAAAAAAAAAA0ByL0hejl09q80dDMN8q1rFez1nRXTrD7Ohb6PX/wDGT+fq4c+m/wCquZ062S5i27g22SbREs4dB9EmsPgTdpUl8BWqep0p1JcPdJ7vPHc4NbpP1cU3r3r/AF9u7PFqf0s0Ut2t/f3dkPPrcAAAAAAAAAAAAAAAAAAAAAAAAAAAAAAAAHH/AEt6lqltaStY7MXL/u6SW5OT+PiuW9+t556lpodVP+u3u+jj1OGNuaHMqdQuItu4G40Fvc/6f1OjT+Kv4lO0V9/yd51O0v8AxVrGUnmrT+Dq92lul71h+eTzPENN+hmmI7T1j6e5e8O1X/0YYme8dJ/P3bw4XcAAAAAAAAAAAAAAAAAAAAAAAAAAAAAAAEVzQjUhKnUipU6kJQnF71KMlhp+aZMTMTvBMbvy7pzRrs7uvaSefAqygm+MocYSfdxcX7z0ODLz0iyqy05bbN1q5R+Dc/ny3eS3fnksMHSu6i4jbmyRXyj+181Dv/AulBvELheG/rcYP7cr+o5OJ4f1MPNHevX3eP5+zZwjP+ln5Z7W6e/w+nvdRPMPXAAAAAAAAAAAAAAAAAAAAAAAABSNcfSJRspOjQirm5W6S2sQpdpyXF/RXvwWWk4bfNHNbpX4y5M+rrj6R1lWrX0q3UJJ3NpB02/kqrReOzk5JndbhGKY9C07+6fo5a8RtE+lDpegNNUr2iq9CWYt4lFrEqclxhJcnv8AxKXPgvgvyXWOLLXJXmq2JpbAAAA4N6ZNHv8A6xBU161zbUJeclKcG35RhH7C20EzNeX93BrJrT0pZFnaKnCMFwikl37l5HSNnlbzN7TafFlRTi1KLxKLTT6Nb0yek9JYbTHWO7r+j7lVqVOquFSEZeWVvR5DLjnHeaT4S9vhyRkx1vHjG7INbaAAAAAAAAAAAAAAAAAAAAAhu7qFKEqtWap04LMpyaioru2ZVrNp2rG8omYiN5co1p1/rXs3aaMUoU5ZUqyTjUqrns/4ce/HyL3S8Orijnzd/Lw+6q1GtmfRx/yxtA6swt8TqYqVuXzYfVXN9zqyZpt0jsrt24nsVoOLxUg24y5rK4mqN6yg9D6cKt5TT9VeFu7qVRZ+w5+Mda0n2/JY8LnrePY6cUa3AAADluuc6VxfeND1nRoq3UuW6cpScfvJZ7HoOH4JxU5rd5ec4lqYy35K9o+M/Zr4Uzu3VvK9uBMSxmF+1Hr7Vrsf4VScfc/XX9xQcTptm384j6fJ6PhF+bT8vlMx8/msJXrQAAAAAAAAAAAAAAAAAAADSa0a02+jqe3Xlmck/Doxw6lRrouS6t7jo0+lyZ7bVj2z4NeTLXHG9nI7/SF5purtVH4VrCXqwWfDh/8ASeOf5HoMWDFpa9Os+fj9oU2o1NsnsWCzsqNnTeMRisbdR+1J93z8kY2ta8uRodLaalWzCnmFLg+Up+fRdjdTHFessJndt9WI4t0vpz/Q15p9JNezbeiuOLi87qH98zi4rPoU9/yWPCvWv7vm6QUi5AIrq5hSi51JqEFxlJpIypS152rG8sb3rSOa07QousWtrrJ0bbMab3Sq74ymukV8ld+PlzudLoIx+nk7+Sj1fEZyRNMXSPPx935ur1KngsZsrIqnjAx3TsOJMSwmFq1Bqb68P/HJf+yf5IrOKx6k+35Lfg1ut6+yf7W8p14AAAAAAAAAAAAAAAAAADnuvHpLp2rlbWWzXut8ZT406D4YePbl9FcOb5O00nDrZPTydK/GXNm1MU6R1lR9F6vVrqo7vSM5TlN7TjJ+vPptfMj0ise4t5yVx15McbQpsuWbTvKxX+kaVrBRSWUsQpRwt3L6qNVazaWlVby8nXltVHuXsxXsx8l+pviIr2Rs+Qpjc2WnQCxRX15foaMnchLqfpqnZVbiVZSaqbKjsxUvZlJvOWupp1mntnrWK+Dq0eeuG1pt47fNYa/pDpL4uhUk/pOFNfamzjrwu/8A1aPz+HXbilI9Ws/D7tZda8XVTdRpworrh1ZL3vC/A6acNw19aZn4fn8uXJxPNb1YiPj+fw0lxKrWlt16kqkuW1Lax5LhH3HbSKY42pGzgvN8k73nd7p08CZRFU8ImO6dkiiNzZ8kjKGuVg1Ffw1VdaS/CS/c4OJ/66+1Y8I/229nzXUpHoAAAAAAAAAAAAAAAABj399Tt6cq1epGlSgsynJqKXv/AEMqUteeWsbyiZ2ca1q9IVxpKbs9FxnToSypVPZq1lwbb/lQ/F88cC+0vD6YY58vWfLwj6y4c+q26VSat6q07VKc8VK6XHHq0+0F+v5HTkzTfpHZVXyTZ80zrIo5p2+JT4OpxjH6vzn+HmKYvGzWrkcyblJuUpPLbeW2bjZlU4mG6dmRCJA3mhrmMYbEmotSbWXhNPuarxO+6GVKNF7/AINt/UI9JDzmkuGwvLZJ6jxOtHrknaUPG3ngiUJIRI3Nk0UQl6wGMvMjOGuzf6ix+GqvpTS+2X+hwcTn/HX2rHhEf5LexdClX4AAAAAAAAAAAAAABXdcdcrbRlPary2qs0/Ct44dSp3+jH6T3eb3HTptLkz22r28Z8GNrxWN5cbubi+0/WVWvLwrSEnsQWfDp8sQX8yfJyffhwPQYsWLS12r38/H/wAVmo1PgtlpaW9hRezinBe1N75Tfd8W+y9xhM2ySrrWm09VX0zrDO4zCnmnR4Y+VP6z5Lsb6Y4r1nuxa6jAymU7MunEwlLJgiEp4IhCWKIEsUEJYxI3RsmhEbo2TwiY7ieCIEiA+slhKOZnDVZaNQ6e6tPq6cV7lJv+5FZxS3q19q34PX17eyPz+VsKldAAAAAAAAAAAAAAOX+kD0r07ZytNHYr3ediVXG3TovosfGT7LcnxzvRa6Phtsnp5OlfjP0a75IhS9Bao1bmo7zSkpTqVHtunKTc59HUfyV9FcscOBbWyVpXkx9lRn1O87VWbS+mqNnBQSTmopQoxwsLlnHsr/aNVKTeXHtv1Ua/0hUuZ7dWWcezFbowXRL9eJ1VrFY2hJSgRMmzKpxMUsmBAngYiaJCE0QJoogTQRCE0EQJokISxA9hA2TDCUVRmyrTaV61OobFrGXOpOc/x2V+EUUfEb82aY8uj0PC6cunifOZn5fJvDhWIAAAAAAAAAAAAHMPTbrTVt6VLR9q2ri+ypuLxKNLOzsx6OcnjPSMiz4bp4vab27R/bXktywr+qWp1KyiqtTFS5xlzfs0uqp54fW4+Ra5Ms26R2UmfUTknaOzH1g1yUc0rRqUuEq3GMfqfOffh5mVMPjZrjHt1lUFJyblJuUpPLk222+rZ0dkSy6UTGUMqmjBKeBAngQJoEITQIE8SEJoATQIQmiQJYkCWIQ9ZDGXmTMohrlGoOclCO+U5KMfNvCNm8Vjee0NW02mKx3no6na0FThCnHhCMYrySweWveb2m0+L2GOkUrFY7RGyUxZgAAAAAAAAAAAAcO9NSdvpnR97UXwHhUo53vDo1pSnu7KpFl7wuYtitSO+/yc+orNqzEeTc6csv4q1qUqdTZ8WMXGaeU1lSSbXGLxh9mdFLctt5UVLclt5csurCpb1HSrQcJr3qS+dF80dsWi0bw3WmJ6wloiWmWbTMEsmmYyJ4ECaBAmgQhNAgTxIQmgBNAgTRIQliQhImEGTKIYzLxKRnENVpbzUuw8Su6zXqUVu7zawl7ll/YcXEc3Jj5I7z/Tt4Xg/Uy/qT2r/f58l8KJ6MAAAAAAAAAAAAABX9eNVaWlbSVtVexNPbo1UsulUS3PHNPLTXNPk8NdGm1FsF+aPeiY3hxC3vL3QVZWd/Tc6Dz4bT2k1nfOhN8Vv3xeMZ5Ho6WxamvPjnr+d1bqdNFuvaV0lG20jQTTVWm/Zkt0qcvzjLszV6WOVbMWpO0qTprV+pava+Mo53VEuHRTXJ9+B0UyRb2m+7DpTMpg3ZdNmMpZEGYiaBAngQhNAgTxIQmgBLFkISxZAlTDHd62idmMy+ORlEMJl8o05VZxp01tTm1GK/3yMptFKza3aGuK2vaKV7y6dojR8bejGlHfjfKXzpPjL/fLB5rPmnNebz+Q9XpsEYMcUj8lmmlvAAAAAAAAAAAAAAAMDTehqF7Rlb3VJVaUuT4xfKUZLfFrqjZiy3xW5qTtKJiJ7uJax6m3mg6jurOcq9l8qWMuEfm14Lc19NY/p5+g02tx6mOS/S352+jhz6beG51f1jo3sdjdGrs+vRlh7S5uOfaRnfHNFVfHNWs05qrjNW1W7jKj/k/b7OhnTL4WYbq5Tlh4e5p4a4YfRm6YTuy6cjCYSyYMgTwIE8SEJosgSxZCEkZBCRSGyN0kW3wDHd7zgmGMyjTcmoxTlKTSjFLLbfJIz6RG8tXWZ2ju6Fqtq/8Aw0fEqYdea381TXzE/wA2UWt1n608tfVj4/u9DoNFGCOa3rT8P2+rfnAsQAAAAAAAAAAAAAAAAA+NZ3PenxQHLNePRYpN3eivgqye3K1T2IyfHaoy/ly+j7P1edxpOJbehm6x5/Xz/v2ubNp4t1hWtA63SjJ21+nTqwew5yi4NP5tWOPVff7SyviiY5qdYU+TDNZbvTGgqdytuOIVcZVRb1LptdfPia6ZJr0aFPuLadGexVjsy5c1JdU+aOmJi0bwndLSkYzCWTTZiJ4MgZVtQlP2I5xx4JL3siZiEMuOjqnRL+pfoRzQhNDRz+VJLyTZHMhKraMe/mN5QgrXEVuz7kZ1rMtdrRD1o6xrXctmhDKTxKXCEPrS/Tj2Iy5ceGN7z9TFiyZ52xx7/D+XQ9XtW6dotp/CV2sOo1jHaC5L8WUWq1l8/TtXy+r0Gk0NMHXvbz+jdnG7gAAAAAAAAAAAAAAAAAAAAFX1z1It9JR2pLwrmKxTuIpbS6Rmvlx7PeuTR2aXWZME9OseTVlxVyR1coc7zQ1X+Gu4OdBv1JJtwkvnUZv8Yv7FnJfUvi1Neak9fzv9VRn080nqtEJUL2llYqQfulB/nFmr0qS45jZWtJ6HnbvaXr0uU8b49pLl58DfW8WGNTmTMJ3ZEJGOwsmg/if65foar90IJaWk5OMKTlhtbsy/BInkjbrKOs9oe4fxlXdTtam/n4NTH3pbiJvhr3tH8wmMea3q1n+JZ1tqhfVvjNmjHntTTf3YZ/HBptr9PT1evs+7dTh2ov32j2/ZYtF6h0KeJV5Sry6fFw+6t797OLLxPJbpSOX4y7sXCsVet55vhC1UaMYRUIRUIxWFFJRS8kittabTvM7ysq1isbVjaHshkAAAAAAAAAAAAAAAAAAAAAAAMPSujKV1SlQuKaq0p8Yvk+Uk+MWuq3mePJbHbmpO0sbVi0bS4/rJqZc6Jm7qylKrarfLnKnHpVivaj9JcOeOLv8ATa7HqI5MnS352+iq1OkmvWvZmaD0/TulsvEKuN9N71Lq4vmu3E25MU0V8xsx9KaA4zt13dL/AC9PIypk8LMWiU8bnua3NcGvM27I3WrV55or68v0OfJ6yYbf0XyzcXflT/vmcfFPUp7/AJLDhfr393zdEKVcgAAAAAAAAAAAAAAAAAAAAAAAAAAAAADnOufo3jUbudHYpV87UqGdiFR8cwf8uX4eXEttJxKa+hl6x5+P3cGp0cX9KndVNFaxzpzdtfRcKkHsucouLi+lRfr/AMlrbFFo5sfWFRas1naW40noqFwtpPZnj1ai3prlnqjVTJNWExu+6DtZUqWxUWJKcuDyms7mMlotO8FekM70USzcXvlD++Zy8W9Snv8AksOFR6V/d83SijXIAAAAAAAAAAAAAAAAAAAAAAAAAAAAAAAV/WvVKhpCHwi2K0VinXiltR7P50ez74wdWm1mTBPo9Y8mjNp6ZY69/Nyq5hd6HqqjcQ27eTexJZcJrrTl8l9Yv/U9BjyYtVXmpPX4qXNp74p69vNNd65U9l+FCTnjdtKMYx7vDeTKumtv1aFx9FGhatGnVuq6cHc7Hhxaalsx2nttcsuW7yzzKniuope0Up4Lfh+C1Kza3ivxUrEAAAAAAAAAAAAAAAAAAAAAAAAAAAAAAAAEF5aU60HTrU41acuMJRU4v3Mype1J3rO0omImNpa6y1WsqMlOlaUozTypeGm4vqm+HuN19XmvG1rzt7WuMOOJ3iIbg520AAAAAAAAAAAAAAAAAAAAAAAAAAAAAAAAAAAAAAAAAAAAAAAAAAAAAAAAAAAAAAAAAAAAAAAAAAAAAAAAAAAAAAAAAAB//9k="/>
          <p:cNvSpPr>
            <a:spLocks noChangeAspect="1" noChangeArrowheads="1"/>
          </p:cNvSpPr>
          <p:nvPr/>
        </p:nvSpPr>
        <p:spPr bwMode="auto">
          <a:xfrm>
            <a:off x="460375" y="1202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 name="AutoShape 10" descr="data:image/jpeg;base64,/9j/4AAQSkZJRgABAQAAAQABAAD/2wCEAAkGBg4NDQ8NDw8PDw0NDQ8NDQ0PDw8NDQwNFBAVFBQQFBIXGyYeFxkjGRQSHy8gJCcpLSwsFR4xNTAqNSYrLCkBCQoKDgwOGA8PGS0fHB0pKSksKSkpKSwpLCksKTIpKSwqLCkpKSwsLCkpKSkpKSkpKSwpLCkpLCkpKSwsKSk1Kf/AABEIAOEA4QMBIgACEQEDEQH/xAAcAAABBQEBAQAAAAAAAAAAAAAAAQIDBgcEBQj/xABGEAACAQMAAwkLCQgCAwAAAAAAAQIDBBEFBlEHEiExQVJhc7ITFRciNJGTocHR0hYjQlNUcYGDohQkMjM1YpKxdPBjcqP/xAAaAQABBQEAAAAAAAAAAAAAAAAAAQIDBAYF/8QALhEAAgEDAQYFAwUBAAAAAAAAAAECAwQREgUUM1FxkRMhMTJSFTSxI0FhgaEi/9oADAMBAAIRAxEAPwDcQAAAAATIAKA2VRR4W0vveCCWkKa+l5kyGdenT98kv7FSb9DpA5O+lLnepid9aXO9TI99t/mu47RLkdgHF32o871MO/FHnephvlD5ruHhz5HaBw9+aHO9TE790Od6mG+UPmu4vhz5HeBwd+6HO9TDv3Q536WG+UPmu4eHPkd4HA9N0Of+mQnf235/6Ze4N8ofNdw8KfI9ADz+/tvz/wBMhe/lDn/pkG+UPmu4eHPkd4HCtM0H9L1MXvvR53qYb5Q+a7ieHLkdoHH31o871MXvnS53qYm+2/zXcNEuR1gcy0jTf0vUyaFWMuJp/c8ksK9Kp7ZJ/wBjXFr1HgAEwgAAAAAAAAAAjABTyrzS6T3sMN8suT8CHTmk9781F8LXjtci5p4E7kze09pyg3Sovz/dl2hbalqkejVvG3lttkEro8+dyQSuTMNSk8t5Z0o0T05XRHK6PMldEUrnpF8MlVE9R3Yx3Z5buBruBdBIqJ6buhP2o8t3AOuLoH+Cem7oSV6lxs8arpFLgXC/Uc0rtvhbHKlkcqJ7Ur/IK8PGjVbJYT2vI7ww8JHrRumyaFfazyY3A5XA1wGukewrokV0eMrgcrka6Yx0T243RLG6PEjcj43Q10yN0T3Y3RLTu2nlNp7UeFG5J4XI1RcXlMilRLVZ6YziM/8AL3nqxeSjwuD29CaT4e5SfH/A9j5ppdmbTk5KlWeeTOdXttK1RPeARCmnKIAAAAEV1WVOnKb4oRcvMiU8fWqtvLWX90ox/DOfYQ15+HTlLkh9OOqSjzKrcXbnJyby5PLOSdchqVTnnVMFhyeX+5p4U0kTzrkMq5zyqkUqg5RLEaZ0yrEbrHO5jJVUuN4HaSVQOp1RHVOCV4uRN+pEE6spcbwtiHKmO0HfUvox6XsRy1L2UuDk2IgUEPySKCQ7CQ6OeXgJYtL3kKY5MXAYOjuoqqnPvhVIbgTB0qqOVU5d8GRNImlHX3cX9oOTIb4TSGk7Y1yWNc89THxmI4jXA9OFcnhXPKjVJoVSNwIpUz14Vzpo3DTTTw08p7GuU8enVOmnVI9LTyivOmaTY3Kq0oVF9KKb6HyrznQeHqnX31u1zKjS6E0n7z3De2tTxKUZ80ZmrHRNx5AAAWCMDwNdHi0/Nh7T3yua9yxZ/mw9pVvPOhPoWLbix6lEnMgnPpIKlV7TnmzHRgayKJ53EVy5+7hIZ3exechkyNslUETJD515Pl83AMEAfpSHDkA0VBgBwuRqDIgDshKoorLeEhsppLL4kc9paV76vGhRg5TlnexzhJcspPkXSOhTc3hDZSUVlnbGWeEXJ5+altUlRqxlCUJb2UJLDhI7VLPCNnBxeGCaayh+RcjchkYOHZFyNyGRAH5HJkeRUxMCE0WSxkc8WSRY1oYzqhM6KczjgyaMsEbRFJF91JeaNXrF2UWQq+oU80KvWrsotBstn/bw6GVu+NIAAC6VgK1r/wCRfnQ9pZSua+RzZpf+aHtKt3wJ9CxbcaPUzKoyCbO6VGPSQyoR6fOZJSRrkzikxjZ3dwjs9bBUo7EO1ok1HDkdGnJ8SfmO5YWxeZDZ3Gzzi6gyzn/ZpJZeIrpZEx1arl8ZHkcOQ7ISmksvgS5RspJLL4kc1ChWvK0KFGDnKcsQiuX+5vkXTyDoQc3hCSkorLH21tWvq8LejFylN4jHkS5ZSfIlt/69n1S1UpaNo72OJ154datjDm+atkVngQzVDVGloyjjgncVEu7Vscb5kdkV6+MsJorW1VJZfqZa+vXWemPtX+lW101Kp6Rp90p4hd014k+JVF9XPo2PkMiTqW1SVGtGUJQk4zhLjg+U+hira66lQ0jT7pDELuC8SfEqi+rn0bHyDbu0VRao+o+xvnReift/Bl6kLk4V3S2qSo1YyhKEnGcJLxoSOxPPDtM5ODi8M00WpLKH5FyNyAzAo7IqYzIuRAJEySLIUx2/xxiNDWjpjPAqqZOTujZNTYxojaNE3PX8xV61dlFrKlueeT1utXZRbTX2PAh0Mnd8aXUAAC4VQK5r35H+dD2ljK1r88WX51P2lW84E+hYteNHqZ5JkUmE5kE5GQSNckPlUSI3W2EbEbHpEqQrlnjIp1ORecbKpng5P9jSRRHAK5JcL4EuXkGtnLGNS5qwoUYucpyUYQjxzl7iSMHJ4Q2TUVljqcKt3VhQowlOU5b2EFxye17PYbLqZqdT0bSy8TuqiXdquOL+yGyP+xmpOpdPRtLfyxO7qRXdanGoL6uHRtfL5kWfBoLW1VNapepmL69dZ6I+38igAF45YAAABVtddSqekafdIYhdwj4k+Sovq59Gx8hkOaltUlRrRcJQlvZwksShL3H0Oyq67alU9I0+6U8Qu6ccQnxKovq59Gx8n3HPu7RVFqj6nVsb50non7fwZepZ4eQU4PnLapKjVjKEoScZwkvGhI7VLJnpwcXhmmjJSWUOyGRuRkquwZgcSOpj7xu+bIkPiJgME8GT0xlG2b4+Bes76NNR4l+JHJkMmXnc8i1b1c/WrsothV9Q38xV61dlFoNbY/bw6GSu+NLqAABcKoFZ3QPIvzqftLMVjdB8hXXU/aVrvgz6Fm140Opms2RSY+pI5qlTYZNLJsIhOeCGU2xGxCVLBIKDYhxznOtONKmnJzkoxjFNyqSfEkh8YuTwhG0lli5ncVI0aUZTlOSjCEVmU5PiWDYtR9SIaOp91qYneVI+PPjVKP1cPa+X7iPUTUeGj4KvWxK8qR4XwNUIv6EXt2v2cdvyd61tVTWqXqZi+vnVeiHt/IqFEQpfOUIAoAAgAAAAAAAVXXXUqnpGn3SGIXcI+JPiVVfVz6Nj5DIG6ltUlRrRlCUJOM4S/ihI+iMlV131Ip6Sp90p72F3BeJU4lVj9XPo2PkOfdWqqLUvU6tjfOk9E/b+DKXPPDyAk3xLJFChO3qSo14yjKEt7OD4HCXuPUgklwYw9nKZ2acHg06mmso56dm3x8HRxs66dOMeJfjyiZFTIW8jWyWLJYsgTJIyGNEbNA1B/kVetXZRaSqbnz+Yq9auyi1mvsft4dDJ3fGl1AAAuFUCr7orxYrrqftLQVXdH8gXX0/aVrrgy6Fm040Opl9RkMmSTZDJmXRskIxAEHjhWk+B8K2EllcSt5qrRfc6iTSnHCkk+PDIxBU2vQGk1hnrfKu/+11/82Xvc30pXuadw61WdVwqU1Fze+3qcXnBlxo+5R/Luuspdll+yqTdVJs5G0aNOFBuMUvNF9AAO8ZkAAEACgIGQAUAAAKxr3fVaFvTlSqSpydZJuLw2t6+Ao3ymvftNX/Nly3SfJaXXrsSM4yZzaFSca2E2vQ0ezqMJUcyin5smvbiVxPf1n3SeN7vp4csbMkUUlwJYWxCb4RyOY236nWUUlhDsgpEeQyGB2CZTJIyOeLJYMRoY0aJud+T1utXZRbSo7nPk9brl2EW41llwI9DI3nHl1AAAtlUCq7o/kC6+n7S1FV3R/IPz6ftK91wZdCzacaHUyybIZE8yNmWTNmiIVRY/DFUGLkUZvA3hIodI5QQmQIt4jRtytfN3PWU+yygJLYaFuX/AMu56yn2WXbB/rI5u1Pt31ReAADSGUOXSlaVO3rTi8ShSnKL2NRbTMvWu2kPr/0U/cabpvyS46ip2GYmmcbaVScJR0vB3Nl0YVIy1JMsHy20h9f+in7jSdX7mdazoVZvfTnSjKUsYyzF8mx6qf0+16mI3ZtSc5vU8+Qu1KNOnCLikvM9YAA7Zwin7pb/AHSl167EjN8mj7pvklL/AJC7EjNcmb2iv1n/AEanZfAXVjsiZG5Eyc/B1B2QyMyJkXAE0WSxZzxZLFiNDGaRubv93rdcuwi3lO3NX+71uuXYRcTU2XAiZC848uoAAFsqAVXdG8gXX0/aWoqu6P5Auvp+0r3XBl0LNpxodTL5MjbFmyNmWwbNDsi5GZFDAo7IuRguQwA7Joe5a/m7nrKfZZnWS5ag6w2tnCuq9TeOc4OPiyllJPPEi5ZNRrJs5+0oSlQais+aNMAr/wAvNG/aP0VPhD5e6N+0f/Op7jQeNT+SMzu9X4vsenpvyS46ip2GYipGo6V120fUt61ONfMp0pxit5UWZOLSXEZUmcbaM4zlHS8nd2TTlCMtSwSZNl1U/p9r1MTFsmnava5WFCyt6VSsozp0oxlHeVHh/ekJs6UYTep48h21acpwjpWfMuQFe+XujftC9HU+EPl9o37R+ip8J2fHp/JGf3er8X2PO3T/ACOl/wAhdiRmeS76+azWl5bU6dCrv5xrKbW9nHEd61yrpRRcnBvpKVXKNNs2Eo0EpLHmx2RMjciZKWDpDshkbkTI7AEqZJBkCZLBjWhrNL3M3+7VuuXYRcimbmXk1fr12EXM09nwYmOvePPqAABaKgFU3SfIPz6ftLWVPdL/AKeuvp+0r3XBl0LNpx4dTK5MY2LJkbZmEjaodvhd8MyGRRR++DIzIuRMAOyGRuQyGAH5DIzIZEwA/IZGZDIYAfkTI3IZFwA7IZG5DIAOyJkTImQAdkTIgZFwAuRBMhkUB6ZJFkKJYMaxrNN3MPJq/XLsIuhSty/yav167CLqaWz4MTG3vHn1AAAtFQCqbpUG9HZ2Vqbf3cK9pazy9Z9Hu5sq9FfxSptw/wDePjR9aXnIq0dVOS/gmt5aKsZP9mjD5EbJJkbMubhAAAKKGRcjRRAFyGRAAB2RMiAGAHZDI3IZAB2QyNyAALkMiAAC5DImRAwAuQyACgAAAAKiWBEiSAjGs1Dcwg1aVZckq7S/CC95czw9TdHu3sKMZLE5xdWa5cze+x5sL8D3DTW8dNKK/gxVzNTrSa5gAATlcBGKAAZBr7q87S5dWC+YuJOUWuKFTjlD/bXR9xVjfNKaLpXdGdCrHfQmvxi+SSfI0Y9rLqnX0fN75OdBvxK6XivYpc2X/UcO7tXCWuPozTbOvVOKpzf/AEv9PDABTnnZEAUQAAUQAAAAAAAAAAUAAAAAAUAAAAAAAAAAAABUWLUzV93t1HKfcKLU6z5Hsh97x5snHq9q1caQqb2nHFNP5ys14kF7X0I2DQmhaVlQjQpLgXDKT/iqS5ZMu2lq5y1S9EcjaF7GnFwg/wDp/wCHfFYS2DhMCneMuAAAAAAAABHVoxnFxlFSjJYlGSTjJbGiQA9QKbpbcytKzcqMpW8nw72Pj0v8XxfgyvVtyq7T8StQmtsu6U35sM1MCrO0pSecF6nf16awpdzJ/BZf8+29JU+APBZf8+29JU+A1gCPcaRL9UuOa7GT+C2/59t6Sp8AeCy/59t6Sp8BrABuNIPqlxzXYyfwWX/PtvSVPgDwWX/PtvSVPgNYANxpB9UuOa7GT+C2/wCfbekqfAHgtv8An23pKnwGsAG40g+qXHNdjJ/Bbf8APtvSVPgDwW3/AD7b0lT4DWADcaQfVLjmuxk/guv+fbekqfAHgtv+fbekqfAawAbjSD6pcc12Mn8Ft/z7b0lT4A8Ft/z7b0lT4DWADcaQfVbjmuxk/guv+fbekqfAHgtv+fbekqfAawAbjSD6pcc12Mrpbld4349a3itqdSo/NvV/s97RW5ha0mpV5zuGvofy6WfuXC/OXYCSFpSj54Iqm0Liaw5Y6EVC2hSioQjGEIrEYxSjFLoSJEKBaXkUQAAAAAAAAAAAAAAAAAAAAAAAAAAAAAAAAAAAAAAAAAAAAAAAAAAAAAAAAAAAAAAAAAAAD//Z"/>
          <p:cNvSpPr>
            <a:spLocks noChangeAspect="1" noChangeArrowheads="1"/>
          </p:cNvSpPr>
          <p:nvPr/>
        </p:nvSpPr>
        <p:spPr bwMode="auto">
          <a:xfrm>
            <a:off x="612775" y="2345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 name="AutoShape 12" descr="data:image/jpeg;base64,/9j/4AAQSkZJRgABAQAAAQABAAD/2wCEAAkGBg4NDQ8NDw8PDw0NDQ8NDQ0PDw8NDQwNFBAVFBQQFBIXGyYeFxkjGRQSHy8gJCcpLSwsFR4xNTAqNSYrLCkBCQoKDgwOGA8PGS0fHB0pKSksKSkpKSwpLCksKTIpKSwqLCkpKSwsLCkpKSkpKSkpKSwpLCkpLCkpKSwsKSk1Kf/AABEIAOEA4QMBIgACEQEDEQH/xAAcAAABBQEBAQAAAAAAAAAAAAAAAQIDBgcEBQj/xABGEAACAQMAAwkLCQgCAwAAAAAAAQIDBBEFBlEHEiExQVJhc7ITFRciNJGTocHR0hYjQlNUcYGDohQkMjM1YpKxdPBjcqP/xAAaAQABBQEAAAAAAAAAAAAAAAAAAQIDBAYF/8QALhEAAgEDAQYFAwUBAAAAAAAAAAECAwQREgUUM1FxkRMhMTJSFTSxI0FhgaEi/9oADAMBAAIRAxEAPwDcQAAAAATIAKA2VRR4W0vveCCWkKa+l5kyGdenT98kv7FSb9DpA5O+lLnepid9aXO9TI99t/mu47RLkdgHF32o871MO/FHnephvlD5ruHhz5HaBw9+aHO9TE790Od6mG+UPmu4vhz5HeBwd+6HO9TDv3Q536WG+UPmu4eHPkd4HA9N0Of+mQnf235/6Ze4N8ofNdw8KfI9ADz+/tvz/wBMhe/lDn/pkG+UPmu4eHPkd4HCtM0H9L1MXvvR53qYb5Q+a7ieHLkdoHH31o871MXvnS53qYm+2/zXcNEuR1gcy0jTf0vUyaFWMuJp/c8ksK9Kp7ZJ/wBjXFr1HgAEwgAAAAAAAAAAjABTyrzS6T3sMN8suT8CHTmk9781F8LXjtci5p4E7kze09pyg3Sovz/dl2hbalqkejVvG3lttkEro8+dyQSuTMNSk8t5Z0o0T05XRHK6PMldEUrnpF8MlVE9R3Yx3Z5buBruBdBIqJ6buhP2o8t3AOuLoH+Cem7oSV6lxs8arpFLgXC/Uc0rtvhbHKlkcqJ7Ur/IK8PGjVbJYT2vI7ww8JHrRumyaFfazyY3A5XA1wGukewrokV0eMrgcrka6Yx0T243RLG6PEjcj43Q10yN0T3Y3RLTu2nlNp7UeFG5J4XI1RcXlMilRLVZ6YziM/8AL3nqxeSjwuD29CaT4e5SfH/A9j5ppdmbTk5KlWeeTOdXttK1RPeARCmnKIAAAAEV1WVOnKb4oRcvMiU8fWqtvLWX90ox/DOfYQ15+HTlLkh9OOqSjzKrcXbnJyby5PLOSdchqVTnnVMFhyeX+5p4U0kTzrkMq5zyqkUqg5RLEaZ0yrEbrHO5jJVUuN4HaSVQOp1RHVOCV4uRN+pEE6spcbwtiHKmO0HfUvox6XsRy1L2UuDk2IgUEPySKCQ7CQ6OeXgJYtL3kKY5MXAYOjuoqqnPvhVIbgTB0qqOVU5d8GRNImlHX3cX9oOTIb4TSGk7Y1yWNc89THxmI4jXA9OFcnhXPKjVJoVSNwIpUz14Vzpo3DTTTw08p7GuU8enVOmnVI9LTyivOmaTY3Kq0oVF9KKb6HyrznQeHqnX31u1zKjS6E0n7z3De2tTxKUZ80ZmrHRNx5AAAWCMDwNdHi0/Nh7T3yua9yxZ/mw9pVvPOhPoWLbix6lEnMgnPpIKlV7TnmzHRgayKJ53EVy5+7hIZ3exechkyNslUETJD515Pl83AMEAfpSHDkA0VBgBwuRqDIgDshKoorLeEhsppLL4kc9paV76vGhRg5TlnexzhJcspPkXSOhTc3hDZSUVlnbGWeEXJ5+altUlRqxlCUJb2UJLDhI7VLPCNnBxeGCaayh+RcjchkYOHZFyNyGRAH5HJkeRUxMCE0WSxkc8WSRY1oYzqhM6KczjgyaMsEbRFJF91JeaNXrF2UWQq+oU80KvWrsotBstn/bw6GVu+NIAAC6VgK1r/wCRfnQ9pZSua+RzZpf+aHtKt3wJ9CxbcaPUzKoyCbO6VGPSQyoR6fOZJSRrkzikxjZ3dwjs9bBUo7EO1ok1HDkdGnJ8SfmO5YWxeZDZ3Gzzi6gyzn/ZpJZeIrpZEx1arl8ZHkcOQ7ISmksvgS5RspJLL4kc1ChWvK0KFGDnKcsQiuX+5vkXTyDoQc3hCSkorLH21tWvq8LejFylN4jHkS5ZSfIlt/69n1S1UpaNo72OJ154datjDm+atkVngQzVDVGloyjjgncVEu7Vscb5kdkV6+MsJorW1VJZfqZa+vXWemPtX+lW101Kp6Rp90p4hd014k+JVF9XPo2PkMiTqW1SVGtGUJQk4zhLjg+U+hira66lQ0jT7pDELuC8SfEqi+rn0bHyDbu0VRao+o+xvnReift/Bl6kLk4V3S2qSo1YyhKEnGcJLxoSOxPPDtM5ODi8M00WpLKH5FyNyAzAo7IqYzIuRAJEySLIUx2/xxiNDWjpjPAqqZOTujZNTYxojaNE3PX8xV61dlFrKlueeT1utXZRbTX2PAh0Mnd8aXUAAC4VQK5r35H+dD2ljK1r88WX51P2lW84E+hYteNHqZ5JkUmE5kE5GQSNckPlUSI3W2EbEbHpEqQrlnjIp1ORecbKpng5P9jSRRHAK5JcL4EuXkGtnLGNS5qwoUYucpyUYQjxzl7iSMHJ4Q2TUVljqcKt3VhQowlOU5b2EFxye17PYbLqZqdT0bSy8TuqiXdquOL+yGyP+xmpOpdPRtLfyxO7qRXdanGoL6uHRtfL5kWfBoLW1VNapepmL69dZ6I+38igAF45YAAABVtddSqekafdIYhdwj4k+Sovq59Gx8hkOaltUlRrRcJQlvZwksShL3H0Oyq67alU9I0+6U8Qu6ccQnxKovq59Gx8n3HPu7RVFqj6nVsb50non7fwZepZ4eQU4PnLapKjVjKEoScZwkvGhI7VLJnpwcXhmmjJSWUOyGRuRkquwZgcSOpj7xu+bIkPiJgME8GT0xlG2b4+Bes76NNR4l+JHJkMmXnc8i1b1c/WrsothV9Q38xV61dlFoNbY/bw6GSu+NLqAABcKoFZ3QPIvzqftLMVjdB8hXXU/aVrvgz6Fm140Opms2RSY+pI5qlTYZNLJsIhOeCGU2xGxCVLBIKDYhxznOtONKmnJzkoxjFNyqSfEkh8YuTwhG0lli5ncVI0aUZTlOSjCEVmU5PiWDYtR9SIaOp91qYneVI+PPjVKP1cPa+X7iPUTUeGj4KvWxK8qR4XwNUIv6EXt2v2cdvyd61tVTWqXqZi+vnVeiHt/IqFEQpfOUIAoAAgAAAAAAAVXXXUqnpGn3SGIXcI+JPiVVfVz6Nj5DIG6ltUlRrRlCUJOM4S/ihI+iMlV131Ip6Sp90p72F3BeJU4lVj9XPo2PkOfdWqqLUvU6tjfOk9E/b+DKXPPDyAk3xLJFChO3qSo14yjKEt7OD4HCXuPUgklwYw9nKZ2acHg06mmso56dm3x8HRxs66dOMeJfjyiZFTIW8jWyWLJYsgTJIyGNEbNA1B/kVetXZRaSqbnz+Yq9auyi1mvsft4dDJ3fGl1AAAuFUCr7orxYrrqftLQVXdH8gXX0/aVrrgy6Fm040Opl9RkMmSTZDJmXRskIxAEHjhWk+B8K2EllcSt5qrRfc6iTSnHCkk+PDIxBU2vQGk1hnrfKu/+11/82Xvc30pXuadw61WdVwqU1Fze+3qcXnBlxo+5R/Luuspdll+yqTdVJs5G0aNOFBuMUvNF9AAO8ZkAAEACgIGQAUAAAKxr3fVaFvTlSqSpydZJuLw2t6+Ao3ymvftNX/Nly3SfJaXXrsSM4yZzaFSca2E2vQ0ezqMJUcyin5smvbiVxPf1n3SeN7vp4csbMkUUlwJYWxCb4RyOY236nWUUlhDsgpEeQyGB2CZTJIyOeLJYMRoY0aJud+T1utXZRbSo7nPk9brl2EW41llwI9DI3nHl1AAAtlUCq7o/kC6+n7S1FV3R/IPz6ftK91wZdCzacaHUyybIZE8yNmWTNmiIVRY/DFUGLkUZvA3hIodI5QQmQIt4jRtytfN3PWU+yygJLYaFuX/AMu56yn2WXbB/rI5u1Pt31ReAADSGUOXSlaVO3rTi8ShSnKL2NRbTMvWu2kPr/0U/cabpvyS46ip2GYmmcbaVScJR0vB3Nl0YVIy1JMsHy20h9f+in7jSdX7mdazoVZvfTnSjKUsYyzF8mx6qf0+16mI3ZtSc5vU8+Qu1KNOnCLikvM9YAA7Zwin7pb/AHSl167EjN8mj7pvklL/AJC7EjNcmb2iv1n/AEanZfAXVjsiZG5Eyc/B1B2QyMyJkXAE0WSxZzxZLFiNDGaRubv93rdcuwi3lO3NX+71uuXYRcTU2XAiZC848uoAAFsqAVXdG8gXX0/aWoqu6P5Auvp+0r3XBl0LNpxodTL5MjbFmyNmWwbNDsi5GZFDAo7IuRguQwA7Joe5a/m7nrKfZZnWS5ag6w2tnCuq9TeOc4OPiyllJPPEi5ZNRrJs5+0oSlQais+aNMAr/wAvNG/aP0VPhD5e6N+0f/Op7jQeNT+SMzu9X4vsenpvyS46ip2GYipGo6V120fUt61ONfMp0pxit5UWZOLSXEZUmcbaM4zlHS8nd2TTlCMtSwSZNl1U/p9r1MTFsmnava5WFCyt6VSsozp0oxlHeVHh/ekJs6UYTep48h21acpwjpWfMuQFe+XujftC9HU+EPl9o37R+ip8J2fHp/JGf3er8X2PO3T/ACOl/wAhdiRmeS76+azWl5bU6dCrv5xrKbW9nHEd61yrpRRcnBvpKVXKNNs2Eo0EpLHmx2RMjciZKWDpDshkbkTI7AEqZJBkCZLBjWhrNL3M3+7VuuXYRcimbmXk1fr12EXM09nwYmOvePPqAABaKgFU3SfIPz6ftLWVPdL/AKeuvp+0r3XBl0LNpx4dTK5MY2LJkbZmEjaodvhd8MyGRRR++DIzIuRMAOyGRuQyGAH5DIzIZEwA/IZGZDIYAfkTI3IZFwA7IZG5DIAOyJkTImQAdkTIgZFwAuRBMhkUB6ZJFkKJYMaxrNN3MPJq/XLsIuhSty/yav167CLqaWz4MTG3vHn1AAAtFQCqbpUG9HZ2Vqbf3cK9pazy9Z9Hu5sq9FfxSptw/wDePjR9aXnIq0dVOS/gmt5aKsZP9mjD5EbJJkbMubhAAAKKGRcjRRAFyGRAAB2RMiAGAHZDI3IZAB2QyNyAALkMiAAC5DImRAwAuQyACgAAAAKiWBEiSAjGs1Dcwg1aVZckq7S/CC95czw9TdHu3sKMZLE5xdWa5cze+x5sL8D3DTW8dNKK/gxVzNTrSa5gAATlcBGKAAZBr7q87S5dWC+YuJOUWuKFTjlD/bXR9xVjfNKaLpXdGdCrHfQmvxi+SSfI0Y9rLqnX0fN75OdBvxK6XivYpc2X/UcO7tXCWuPozTbOvVOKpzf/AEv9PDABTnnZEAUQAAUQAAAAAAAAAAUAAAAAAUAAAAAAAAAAAABUWLUzV93t1HKfcKLU6z5Hsh97x5snHq9q1caQqb2nHFNP5ys14kF7X0I2DQmhaVlQjQpLgXDKT/iqS5ZMu2lq5y1S9EcjaF7GnFwg/wDp/wCHfFYS2DhMCneMuAAAAAAAABHVoxnFxlFSjJYlGSTjJbGiQA9QKbpbcytKzcqMpW8nw72Pj0v8XxfgyvVtyq7T8StQmtsu6U35sM1MCrO0pSecF6nf16awpdzJ/BZf8+29JU+APBZf8+29JU+A1gCPcaRL9UuOa7GT+C2/59t6Sp8AeCy/59t6Sp8BrABuNIPqlxzXYyfwWX/PtvSVPgDwWX/PtvSVPgNYANxpB9UuOa7GT+C2/wCfbekqfAHgtv8An23pKnwGsAG40g+qXHNdjJ/Bbf8APtvSVPgDwW3/AD7b0lT4DWADcaQfVLjmuxk/guv+fbekqfAHgtv+fbekqfAawAbjSD6pcc12Mn8Ft/z7b0lT4A8Ft/z7b0lT4DWADcaQfVbjmuxk/guv+fbekqfAHgtv+fbekqfAawAbjSD6pcc12Mrpbld4349a3itqdSo/NvV/s97RW5ha0mpV5zuGvofy6WfuXC/OXYCSFpSj54Iqm0Liaw5Y6EVC2hSioQjGEIrEYxSjFLoSJEKBaXkUQAAAAAAAAAAAAAAAAAAAAAAAAAAAAAAAAAAAAAAAAAAAAAAAAAAAAAAAAAAAAAAAAAAAD//Z"/>
          <p:cNvSpPr>
            <a:spLocks noChangeAspect="1" noChangeArrowheads="1"/>
          </p:cNvSpPr>
          <p:nvPr/>
        </p:nvSpPr>
        <p:spPr bwMode="auto">
          <a:xfrm>
            <a:off x="765175" y="3488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 name="AutoShape 4" descr="data:image/jpeg;base64,/9j/4AAQSkZJRgABAQAAAQABAAD/2wCEAAkGBhQSEBQUExMWFRQVGBkaGBcWGRYcHRkaFxgYGBcYHSAYGyYeGhojHBgYHy8gIycpLC0sFx4xNTAqNScrLCkBCQoKDgwOGg8PGiwkHyQ1NTUsLTUqLDUtNS01LiwtLDUvMC01LC01NS4qLSoyMi8qNCwvLCw1NS80LCwsLS81Lf/AABEIAGwB0gMBIgACEQEDEQH/xAAcAAACAgMBAQAAAAAAAAAAAAAABwUGAgQIAwH/xABTEAACAQMABgYFBgkHCwMFAAABAgMABBEFBgcSITETIkFRYXEIMoGRoRRCUnKxsiMzNWJzdIKzwRUlQ5Ki0dIXJDRTVIOTw9Ph8CaUwhY2VWPx/8QAGwEBAAMBAQEBAAAAAAAAAAAAAAQFBgMCAQf/xAAyEQACAQIBCgQGAgMAAAAAAAAAAQIDBBEFEhMhMUFRccHwgaGx0SIyYZHh8RQVBjND/9oADAMBAAIRAxEAPwB40UVXtatahbLuJhpmHAdijvPj3D/w9KVKVWWbFazjXrwoQc6jwSJHS2nYrZcyNxPJRxY+Q/ieFUrSW0GZyREBGvfwZvjwHu9tV38JPL86SRz5kn+74Cr5oDUVIwHnxI/0fmr/AIj58PDtq40FvaRxq/FLh+Pczau7zKE3Gh8MeP56IqtvbXl3xBlcd7MQvxIHsFStts4lPF5UX6oLfbir+BjlX2o08pVNlNKKJ9PItHbVbk+fb8yp22pEkfqXki+QIHu36lba3u4+ckc4/OUxt71yPePbW7eaTii/GSIn1mA+2o1tdrMf06+wOfsWoVS8cv8AY0/BfstaGS8FjQjLwcmuqJmNyRkgqe44/gcVnUbaayW0pwk8ZPdvAH3HBqRrgpJ7CRKnOnqmmuZ9oqNn0wImAnG4pOFkHFCe4nmh8+HiakVbIyORr3KDjrZyjUjJtLaj7RRRXk9hRRUfp/T0NnbyXE7bscYye8nkFA7WJ4AUBvswAyeAFVPSm1fRdu2695GWHZHvSezMYYA+2uf9d9pd3pWXowWSAtiO3jyd7J6u9jjI54eHcKmtXvR/vp1DztHbKfmvln9qrwHkWB8KAa0W3LRJODcMviYpsfBDVo0JrTa3gzbXEcvaQjDeHmvrD2ik5cejRIF6l8jN3NCyj3iRj8KoOs2oOkNEusjqVUHqXELHdDdnWGGQ92QD3UB1tRSb2TbZzcOlnfMOlbhFNwHSHsR+wOexu3lz5uSgCiiigCiiigCiiigCiiigCiiigCiiigCiiigCiiigCiiigCiiigCiiigCiivjOBzOM8B591AfaKKKAKKKKAKKKKAKKKKAKKxZwOZA86+q4PI58qA+0UUUAUUUUBH6e0uLaBpDxPJR3seQ/ifAGlLNM8shZiWdz7ST/wCcqsm0HSW/cCIHqxDj9ZuJ9wx8az1A0P0kpmYdWPgvi57fYPiRWgtYxtrd1ZbX2jIX85314reGxavd+BP6A0NHYwGWUgSEdY88Z5IuOZzgcOZ9lWCByVBZd0ns7R4HHDPl8edVmwu/lt6zc7e1OEHY8pyN/wAcDOPMHtq1Vn5VpV5OcjZfxIWcI0YrXhr+n53s8bu7WNd5jgeAJJPYABxJPcKr95He3OcMLOHvPGUjvODhPIHNSmldJrERgBpOz83Pf3eVRYsZ5+LcB2b3AewVV3N4lLRU05S4LqzrSqqnrSWPF6/stn3xIj/6JswcyXMjseZBXj/ZY/GvkmpNk3qXEin87BHxQfbViTVgdsh9g/vND6sDskPtH9xqJhebdDH76/Ukf2V1jjnspWkNncygtC6Tr3Dg3uJIPvqM0brFc2b7oZgFPGKQHHlg8V9mKvcmjJoTvLnh2p/EV53dtDfLuTALLjCSrzz3f9jwPga8066z8yScJbsdj8e+ZY0Mr560d1FSjxw6e2BvaD1khv4yhAD468TccjvH0h8R4cKiJLmTRkwU5ktXPVzxKd4HiO7kR3HNUq+sprK4wSVkQ5Vl5EdjDvB5Y8waY1hdppOyYNgPyYfRcDIYeB5+RI760Fjd/Fo6q1b/AH5oqsuZIzYK5tXyfR8U/qWC2uVkQOhDKwyCK9aXep2mmt5zby8FZiuD8x849xPA+w99MSpVzbuhPN3bmU1ldq6p52xrU1wYVzx6QutTS3iWan8HbqGcd8sgyM/VQjH12roc1yHtMmL6YvieYncexTuj4AVGJo4thWz5ILZb6ZQZ5hmLI/FxngCO5n55+iQOGTltVqaJtljt4UX1UjRR5KoA+ArboArxvLNJY2jkRXRwQysMgg8wQa9qKA5N2n6lnRd+UQnoXHSQtk5Ck8Vz9JWGM88bp7a6I2Y60G/0ZDM5zKAY5fF04E/tDdb9qqD6StuDBZv84PIo8mVSfiora9G6U/IblewTgjzaNQfuigLvp3aVo+zmMNxciOUAEruSngwyOKoRy8aj/wDLRoj/AGwf8K4/6dJbbx+Wpf0cX3BVp0X6OqTQRS/LmUyRo+OhBxvqGx+M44zQDc0JrrZXZxb3UUjfQDAN/VbDfCpuuYteNjN1o2P5RHIJ4kILOgKPHx4MVyeGccQTjw50wtiG0uS8DWd05eaNd6OQ85EGAyse11yOPMgnPEEkC9a767waMtjLMcsciOIHrSN3DuA4ZbkPEkAqfZztfj+V3txpKfcMoiEShJWVVQyEooRW3QN4c+ZOeJzW7tl2cHoLnSMt3LLIm5uRsqhFVpVQIuOQAc+Z4niTVG2U7OY9LNcCSV4+hEZG4FOd8uDne+qPfQD70HtR0deTrBb3G/K+d1ejmXO6pY8XQAcATzq1UttUNiUGj7yO6S4ldo9/CsqAHfRkOccfnZ9lG2baQ2joVhgOLmcEhuH4NBwL4+kTkL5MeziBbtP67WVlwubmONvokkvjv3VBbHjioKDbXolmx8rx4tFMB7ymB7aTWoeyW50sDczSmKFmP4VwXeVs9YqCRkZyCxPPvwcXTSHo1xbn4G8kD9nSIpUnu6uCPPj5UA4NH6SinjEkMiSoeTIwYH2g4rZrlCx0jf6vaQKNlSMb8eSY5kPIjsIPHDYyDnxFdQaD0zHd20VxEcxyoGHeM8wfEHIPiDQFfutrGjo7k2zzsJlk6Mr0cp6+9u4yFxz7c4r11r2m2Oj23J5sy/6qMb7jzxwX9oiuctdw507dCL8Z8rbcxgdbpOrz4DjinBq9sBthHv37yXFw/Wch2ChjxOCOsxznLE8e4UBYdWtsOjr2QRJK0cjHCrMu5vHuBBK57hnJ7KsunNYbeziMtzKsSDhluZPcoHFj4AE1zjte2bpouWJ4GYwzb2A5yUZMEjIAyCGBHbwNTOo+plxrBi5v7pzBBiFApG+xRVJ5ghealmIJYn2gC9L6QejOk3cXAGcb/Rjd8+D72P2aYGidLw3UKzQSLJG3JlPDxHeCO0HiKVGumwS1W0kkszIk0SFgrNvLJujJXiMhiBwIOM9ndVvR61jeK/a1LHo7hGIXsEkY3gw7soGB78L3UB0ZVe1p19stHgfKZgrkZWNQWcjv3V4geJwPGste9aBo+wmucAsgwin5zsd1AfDJyfAGueNQtSptO3ssk8rbikNPLwLMWzuoueAJAPgoXlyFANeH0htGlsFblR9Ixpjz6shPwq/6D1ggvIhLbSrLGeGV7D3MDxU+BANUK79H3RrRbqdMj44Sb+8c95BG6R4AD2UqdXNJz6A00YpG6gcRzgeq8TYKyY7wrBx28x2mgOltM6ZitIHnncRxoMsx+AA5kk8ABxJrn+XbKbnTNvcTForK3dikYGTxjdA7Aes53vJQSB2kt7XfZxFpQp09xcKiDqxxNGE3jnLkNGSWwcZzwHLGTnm3UjV2O80lDayM6xyOykoQGwqswxkEfNHZQD8G3vRf+sl/4TVddPacjs7aS4mJEcYBbdGTgkKOHmRS5Ho5aP8A9fd/14f+jVk2vj+ZLz6i/vUoDa1R2jWmknkS2ZyY1DNvIV4E4HOoLTm3fR1tMYgZZypwzQqhQEcwCzrvea5HjSR2dNdSyS2Vp1XvFVHkyfwcSktIeHeOHlwHFhTXl9HCzMO6txOJsfjDuFd76m6Or4b2fGgLU+1mw+R/K1kZ4gyo+4hLxswO7vrwKg4IB5E8ia29UNotppJpFtmYtGAWV13ThsjI48RkYPdkd9VfUbY2ltYXUF1uvLdBkZl4hUU/g93I57wEnnuj5tJzVfSkuhdMDpcjopDFOBnrRk4YjvGMOvfhaA6yqpa4bT7PRsqRXBcu674Ea72FyQCeIxkg48jVnkvEWMylgIwu+Xzw3QN4tnuxxrlC+nl05prq5BuZQqZ+ZEvAE/VjXePiD30AztsusMd9oGC4hVxG90u7vrukhUmUnGTwyCPZUzsAcLoYsx3VE0pJPAYATJyezgePhUvtD1KM+hWs7SMFoxEIUyo/FsoxliBnc3uJNUzWjRFxo7VJICu5IXAnwQcCSVmIypIx6inB7cUBPaZ2/wCjoZCkYmnxwLRqoT2F2BPmBjxr20Jt50bOwV2ktyeRmUbufrIWA82wKVmxXVGwv5pkvCWkUKYod8pvjrb7dUhmK4XgCOZPHsv+svo82kqk2cj28nYrEvGfA56488nyNANhJAQCCCCMgjiCDyI8KK8NGW5jgiRsZRFU45ZVQDjw4UUAotKXPSTyv9J2PsycfCrpJN8j0PkcHkXgfzpe3zC/dqhGrrtKbdtreMct77qYH3quctT0dBRXe7qUH+JUVcXzlLva36Ers9tAlih7ZGZj790fBRU5pC76OMt28gO8nlUPqpPu6NhbuU/BiDUvNDvyrnkg3v2jwX3YNZtyeizIbcF57/DWzU3jcrio3xfqaujdE4/CSdaQ8ePZ/wB6gdftqNtosBXzLOwysKEA4+k5PqL7CT2DnVsvLoRxvI3qorMfJQSfgK4w05piS7uZbiU5eVix8M8gPADAA7gK60aEKMc2C/PMijPk9JG838rbW4TuPSk4+sGA/s09tXtIvcWkE0kfRvLGrlM53d8BgM4HYR2Vx7q7axyXcKTuscJkXpHY4AQHL+3dBA8SK6M0lt40XCMRvJNjhiKMgeWZNwY8q7AY1ROltDBwWQYfu+l/3r01d04l5aw3KAhZVDAHGR2EHHDIINSVcK9CFeGZNAqOl9HfLrQjH4eHip7T+b+0BjzANVPUPSphvFUnqy9QjxPqHz3uH7Rpj9DuXQI5Sg5+sOP8PtpYa1Wvye/k3eADCRf2sP8ABsj2VWxz4RTl80Xg3x3p+KNHkmpp6c7WexrFd88GS+vtj0d1vjlIob9odU/YD7au+rOk+ntkcnrY3W+svAn28D7aru0ZMxwP4sP6wB/hX3Ztc9WaPuKsPbkH7BWyqrS2UZ74/r2PzihL+PlOdNbJeuGPuXWuWNtmhjb6ZnOMLPuyqe8MMN/bV66nqi7Wdnv8p2oMeBcw5aInhvA+tGT2ZwME8iByBNUxpCQ2Zayre6Mt5AcuiCOUdokjAVs+Yw3kwq1VyRqbrpdaGu3wpxndngkyu9unke1XHHBxwz2gkU/9XtsmjbpRm4ED9qT9TH7R6h9h9goC8UVBT6+aPRd5r62x4TRk+wBiTS1172/xKjRaOy8hGOnZSFTxRW4s3iQB9agK76Q2syzXkVqhBFsrFyP9ZJu5X9lVX2sR2UwdgehWg0SHYYNxI0gz9HCxr79wt5MKTOzvZ/Npa63n3hArb08xzkknJUE+tI3f2ZyewHqm1tljRY0UKiKFVRyCqMADwAGKA5l28j+epP0cX3K6L1V/0G1/QQ/u1rnTb1+WpP0cX3Kf+pOl4ZbC26OaN92GINuup3Ssagg4PAg9hoCau7VZY3jcbyOpVge1WGCPcTXK+yKQppy03TnruvmDG4Pw4069qG1KCytpIoZVku5FKqqEHo94YLuRwXGcgHiTjhjJC09H7Vd5r83ZB6K2VgG7DI6lQo78KzMe7q99ANfbT+Q7vyi/fxVQPRo/GX31YftlpibYbcvoS8CjJCK3sSWNyfcpNKf0e9Y4be6uIppFjMyJuFyFBaNm6uTwyQ+R5GgOiq5d26XLNpucE8ESJV8uiV/vM3vroTS2vVjbYElzFvMQFRWDuSxwMKmTz7TwpQ+kPqi4mjv0XMbqI5SB6rrncY+DKd3zQd4oB2avWSQ2lvHH6iRRquO4KOPt5+2pCk/sp2xW7W0dreyCGWJQiyOcJIijC5bkrAAA73A4zniQGHea92ESF3vbcKBnhKjE+QUkt5AGgFn6SlknQ2kvDpA7p4lSob3AqP6x76nfR9umbQ5BPCOeRV8iEf7zt76Uu1TX46Xu41gVuhiysS46zs5AL4HHLYUBeeB3kin7s11XOj9GQwP+NwXk+u5yR47owufzaA551p4axTfrv/NFdX1yhrX/APcU367/AM0V1fQCg9JJf8ytT29OfjG391b3o7fkl/1mT93FWl6SP+g236f/AJb1uejr+SZP1mT93DQDPmHVbyP2VyvsVP8APtp/vf3EtdUS+qfI1yvsW/Ltp5y/uJaAavpGuRouEDkblM+yKYil7sx0fpl7aRtGSpHF0pDgmHJcIpz10JxukeHPxp17UtVmv9GTQoMyriSId7px3fNlLKPFhSJ2T7Rf5KuHSdWNvLgSADrRsuQHAPPmQw58u0YIF7/kXWr/AGqP3wf9Kq5pzY/pq8mM1wYZJSACxkQZCjA9VQOVOi22j6NdA4v7YA/SkVT7Vchh7RVY1p272NspFuxupewJkID+c5HEfVz7KAYGjImWCJZPXVEDdvWCgN58c1y5sp/L1r+lf7kldVocgHyrknVfSK6P01G8+QsFwyycD1Rlo2OBxOMk48KA64qnbX/yJefUX94lb91tE0dHH0jX1vu4z1ZFYnyVCWPlioHaBpuO81cubiHPRyRgrvDBwJlXOOzlQC89G2EG9umxxEIAPg0gJ+6PdXQdc/8Ao2f6Xd/ol+/XQFAFIr0iNT8NHpCNeeIpsd4/FOfZlCfBKetRuseh47q0mgm/FyIQx4dXtD8e1SAw8RQHPEu1Rjq8LHePT73RE8f9GA3hx5Z5RY+iKtfo66pYWW/kXnmKHPcMGVx7cKD4OKTGjdEPcXKW8WHeSQIpGcHJwG4jIXt48hXYugNDJaWsVvH6kSBR445sfEnLHxJoCQrU0toqO5gkgmUPHIpVlPaD9hHMEciAa26q+0LXX+S7aO4MfSKZljdQcHdZXJK9mQVHA8/DnQCM142O3ejnM1tvzQKd5ZEz0keOI3gvHh9NeHDJ3eVTWz3bxLEyw6QPSRHAE+OunZl8fjF7z63M9blTU0HtU0bdIGW6jjPakzCNh4dcgH9kkUittN1YSX4axKMSn4ZosdGZMnBBHAtjmV4Hh25oDp+KUMoZSGVgCCOIIPEEEcxRXLujU030MXQ/KOi3F6Pd3sbm6NzHhjFFAMDS1t0c8qfRdh7MnHwxVs2jrv2lvIOW8Pc6E/wrU2g6M3J1lA6sgwfrLw+Ix7jUrZw/LdE9GOLqu6PrR8U943ffVplNae0jNdv9opv8emrLKcqctWvy/TPHUK66Wxlh+chYAeDgsv8Aa3vdVp0Vd9JED2jg3mP/ADPtpU6pac+S3IZuCN1ZPAE8/NTx8s0wZnNvNvrxjk48ORzx4ePaPA1ktPos2q9i1S6M2OV7Z0rhy3S1rqTV9aiWJ425OrKfJgQftri/TGipLaeSCUbskTFWHiDzHeDzB7QRXaVtdLIu8pyPs8D3VTNoWyi30p+E3jDcAYEqjO8ByDrw3gOw5BHfjhVvGSksYvFFOcqVnDEWYKoLMxAAAySScAAdpJppv6OV/vYE1qV+kWlHDy6Pn7aYmz3YtBo9xPM/yi4HqnGEjPeoOSW/OPsAr0C36maFNpo+2t29aOJQ2Pp4y+PDeJqVuZwiFjyA/wDBWckgUEkgAdpqHWY3MoA/FIcn849n/wDO6otxX0eEI/M9i68kCQSAkRE81OT5lWz8TS72mx/52mObRL99wKZ1L/Stv8q00iDisQTe8k/CH4sF9tea1NKGat7XsW+SJZlZ1HsjFtm3tD6sMCduT/ZUD+NaWzj8fL9T/wCQrDaHe71wsY/o14+b8T8Avvrd2bW/45/qqPiT/CtVhmWGvvFn565aXK2K3P0WvzLxRRRVCasqeumzKz0mMzIUmAwJo8B/AHhhx4EeRFKfSfo33SseguYZF/8A2B42+AcfGuhKKA5sh9HjSJPF7ZR3mRz9kZq36t+jnCjB7yczY/o4wUXyLZ3iPLdNOSigNfR+jo4I1ihRY40GFVAAB7BWxRRQHMW3sfzy/wCii+7W7F6P15LDFLBPAyyxo+H30I31DY4KwOM4zmtPb5+WX/RRfdNdDapfk+0/V4f3a0Am9A+jfKXBvLlFQc1g3mY+G86gL54anZoTQkNpAkFugjjQcAPiSTxJPaTxreooDzubdZEZHUMjgqyniCrDBB8CDikbrJ6OLmUtYzp0ZORHPvgp4BlVt4eYB8+dPaigERq16O86TJJc3MSqjK27CGYndOcZcKF5c8GnheWSSxtHIiujghlYZBB5gg170UAldZvRyRnL2Vx0YP8ARTBmA8nXLY8CCfGoC39HC+Lde4tlXvUysfcY1+2uiaKAoOoex210awlJM9wOUjgAJ37i5O6fEknuIyav1FFAJ7TGwyabScl4LqNVefpQpRiQN4NjOcU4aKKApu07UJtK28USyrEY5N/LKWz1WXHAjvr22a6ktouza3aUSlpWk3lUrwZUXGCT9H41bKKA+MMjFKTUjYbJYX8N0btJBEW6gjYE70bJzLHHrZ9lNpJQc4IODg4PIjmD418lbCkjmAaAzpc697FLbSEhmjc287cWZVDI572XI635wI8QTUzsz1mub6zaW7iEUglZAqo6DdCoQcSEnmx45xwq20Bz4fRuut7/AEqDd78SZ92P41aNWfR4toWD3czXJHHcA6NPbxLN7x5U26KA+AUttoOxOHSEpuIZPk87ev1d5JDyyRkFW7yOeOWeNMqigEFZejZOW/C3kSr+Yjsf7RUCmleagodDnRscrKvRhBI4DH1w5JA3c8c91WuigF7sz2UnRM00huRN0qBcCMpjDZz67ZphUUUAUuNuetvyTRxhQ4lusxjvEePwre4hP2/CmPXKm03WJtKaXYQ9dFYQQAfOw2Mj67kkHuK91AW70dtUt+aW+cdWLMcWfpsPwjDyQhf94e6n7UPqjq6tjZQ2ycejUBj9JzxdvaxJ91TFAFQ+tWqkGkbcwXCsUyGBVipVgCAwI7cE8wRx5VMUUAjdI+jV1iYL3q9iyx8R+0rYP9UVI6t+jrDFIHu7gzhTnokXcU47GJYsR4Dd86cNFAYxxBQFUAAAAAcAAOAAA5CvlZ0UBoac0StzA0Z4E8VPcw5H+HkTVL1Ov2tbpoJervndIPY49X2HOM9uVph1Aa0ari5XeXCzKOB7GH0T/A9lTravFRdGp8r8mVV7ayc43FH547uK4FT1+1YMbm4jH4Nz1wPmse36rH4+YrDVXW1VT5Pc8YvmP2p4H83uPZ5crZq9pkyA21yuJlGCrj8YuOfcTjn38+/Fd1j2dMCXtesvMxE8R9UnmPA8fOqa6tJ0ZvBY8Vua6pmyydlO3v7dUbjwfB8Hwa8/Wbks5IuvE28h4hk45HZnHAj4VsQaysPXUHxBxS70bp65smKqWXB4xSA49x4jzGKsUGv8D/j7Yg9rRkH7d0/E1TxoypvG3qZv0etdfQ8V8j14a6fxL6be+WJaxrKn0W+H99eM2s30U9rH+A/vqDGtOj/oy+WG/wAVZ2+t0TNu2lnJK/jgY8SctgeeK643stTqxXJYv0In9fcb4Nc9S8yTjtZrg5kJCd54D2D+NT1rAqIAnL7fHxqMstHzyYe6Yd4hj9QfXPOQ+Hq+BqZqwtbSNHGbxcntb2/gi1IqLwTx5bDW0jfrDE8j+qgyfHuA8ScD21X9XbH5NDNd3HCWXLv3qpOQnmSeXkOyp65sRI6s/FUO8q9m8OTN347ByHPnjFD101mE7dFGfwSniR89h/8AEdnfz7qtLa1lcVVwXf6Il7lGNlayS+aXaXV+CK9fXhlkeRubkk+GezyA4eymfqjo3obRARhm67ebch7BgeyqRqfoE3EwZh+CjILeJ7F/ifDzFNCrTKdZYKjHdt6GfyHbSblcz37OrCiiiqU0wUUUUAUUUUAUUUUArNoWxd9JXpuVuliBRF3TGW9UYzkMKY+hrAwW0MJbeMUaIWxjO4gXOOzOM1uUUBi7gcyB51jPcqilnZVUcyxAA9p4Us/SH/JKfrEf3Ja9tG7OG0ju3Wly7swzHaK7LHAh9VTukM0mMZOR7aAYVnpGKUExSJIBzKMrY/qk17k0odd9lcdhC1/oppLae2G+VV2ZWReL+uSeA44JKkAjHGvTQrXOsaq85e20egVWjjO6bmYAdJx7IVbgBx9+SoDOg03bu+4k8TP9FZELe4HNbtLrS+wnRskRWCNreUDqSpJI2GHIkOxBGe7B7iK+bHNaJ5o7mzuyWuLGTo2cnJZcsoyfnFWRhvdo3e3JIDGrSvtNQQkCaeKMnkJHRfvEVSNqOuNxHJBo6x4Xl38//Vxkkbw4cCcN1vmhGPPBBofYdYIubpXu524vLK8gyx5kBWHDzJPjQF+tbxJV3o3V1PzkYMPeDivalDrfs6Oio20hoh5IHhG9LDvMyPGPW4MSTgZJDEjAOMEDLC1O1oS/sIroDd31O+ufUZSVcZ7gQcHuwaAm2YAZPACoxNabQtuC7ty/LdE0ec+W9mlbZRTazXUzPLJFoqB9xI0ODMw45bxxhjnO6GUDiS1W59iuiSm58kxw9YSTb3nnf5+fCgLxUZpDTUQikxPGGCtjrpkEA47e+lloe8n0FpWGwlleawusC3aTi0TE7oXPLgxUEDAw6sMcRVq0nsp0XuSv8jTe3XbO9JzwTn1++gITYZpmMaLJmmQSNPKzb7rvEtuksd45JJ7aZsFwrrvIysvepBHDnxHCkxsZ1BsbzRgluLZZJOlkXeJcHA3cDgwHbTa0doaG1t+hgjEcShsKM4G8Sx5knmTQG3a3aSLvRurrnGVYMM92QedBvE3+j3138Z3N4b2O/Gc4paejt+SX/WZP3cVQuvCXLa0RJZlVnktQgkblGrdJvyeJVckDvxQDa0jrHa253Z7mCFj2SSRofcxBrZsdIxTLvwyJIn0o2Vh71JFU3RmxnR0a5mia6mbi807uzOx5nAbA4+3xNVHXrVcaBeLSWjS0cYkVJ4N5ijq2SPWJODgjjnBZSMYoB0VjJKFBLEADmScAe+tWTSqC2Nxn8GI+lz+YF38+6ldqbq0dOKdIaTZpIndhb2odhEiqxUsQpBJyCOzO7k5yAAGUdZ7Qc7qD/ix/4q9bXTlvK27HPE7c91JEY8OfAHNUTWrYbYzwN8miFvOBlGUsVJHJXViRunvGCPHkcdjdrZz2y3SWcUN1EzwylAR1gBkjjwDKw4dhyKAk9J6wzGYYeRVaQoix7o3d24+T5YvC6lmYFusyL6qjJyTatDXjSRZfG+ryIxXgCY3ZCwBJwDu5xk4zjJxmtW71aR2dld4+k9dVERDHIJP4SNt0kgE7uMkZ58akrS0WJAiDCryGSfEkk8SSckk5JJJPGgPDTVi01vLEkhiaRCokAyV3hgkDI44zil/qbsNgsLtLkzvM0ed1WRVAYjAbgTnAJx44PZTNooAooooAooooAooooAooooAooooDT0jomOcDfXivFWBwynvUjiKztI5FG67BwOTYw37QHAnxGPKtmivee8M17Dno452etve017vR8coxJGrjuZQft5VES6iWbf0OPqs4+xsVP1rXSy84yv1XBwfIrxHuNc9HGb1pEiNzVor4JNcmRcGpFmpyIAfrFm+DEipmC3VBuoqqvcoAHuFQdzrHNF+Ms5MfSjYOPPgOHtqNm2kKOUDZ7mYD+BqTTsaj+SK8GiDXyvT/AO1R+Kl1Rcq8Ly+SJd6RwqjtP8O8+AqgXm0Kd+EapH/aPx4fCoxdGXd028Ukcn5z5A9hbAA8BUyGTpLXVkorvwKurlqL+G3i5Plq9yR1l10acGOLKRcifnP/AHL4dvb3VG6B1dkunwvVQHrOeQ8B3t4VZdEbPACGuGz+Ymce1ufux51cYLdUUKihVHIAYArvUvKVCGjt1497SLRybXu6mmu3q4d7F5nlo/R6QRrHGMKPeT2k95NbNFFUrbbxZpoxUUox2IKKKK+HoKKKKAKKKKAKKKKAKKKKAV/pDj+aV/WI/uS0y7b1F+qPspbekL+SF/WI/uyUybU9Rfqj7KAj9ax/mF1+gm/dtVU2FfkSD68v71qtus4/zG6/QS/u2qo7CPyJD9eX94aAYJpWbNxjT2m/rp956aZpWbOR/wCoNNfWX7zUBEaz6CFzrYsUs00Ie2DRPC+4+VRsgNg4BxJn21b/APJKn/5LSn/uj/gr7tN1FkvBFc2j9HfWp3om4DfGc7hJ4A54jPDiQeDEiI0XtvSLEOlLea0uF4MejYo2PnAesAe7DDxNAScux+JgVbSGkmVgQQbnIIPAggpxBrfttTE0fom6trVpG3o52XfILb7xkADdUcMgdnbULdbcbZzuWMFxezH1UjjZRnxJG8B5KauGqc929qr3yLHOxYmNCCEUsdxeBPELjPE0AqNkmoEN5o1Zfld5E3SSB0gn3EDA8OAU8Sm4efbV0/yRRf7fpL/3R/wVXLzQ17oG8luLKE3Oj523pbdM70R71ABIA44YAjHBuQapeDb7owrl2mjbtRojvZ7uqSPjQHs2xS1aSOR7m9kaJgydJOGwQQe1OHEDl3VedIj8DJ9RvumqDY7RbvSE8S6PsZEt99DLc3ACjoww3wgzgsVyBxY8eQ5hh3EW8jL9IEe8YoBcej7+R/8AfyfYlMiYdVvI/ZSQ2c68xaEhlsdIpLDKkrMp3CysrBRwI5jKkgjgQRxpnaqa6R6RjleGKZI0wFeVN0SZBJKcTkDA99AVL0dvyTJ+syfu4qw0gP8A1jb/AKofuzV6+j3Cy6LkDKVPymTgQR/Rw99Y6Rib/wCsLdt07vyQjODj1Zu3lQDRqgbdB/Mlx9aH96lX+qJtthZtCXAVSxLRcACT+OTuoCf0DaLLouCN+KyWsat5NCqn4GqDqhp19Aq1jpFHW3R2NvdqjNGyuSd1t0Eq2STjjjeOeABLF1VUiwtQRgiCHgf0a0stL6SSPSlz/LolNrvD5GN2RrbdBb1ljyGkxunrA4O9y6tAWHTW2C2KGPR4e9umGI44o5CATyZyVHVHPA7uzmN/ZVqfJo6w3JiDPK7SygHO6zBRu5HPAUZI4ZJxkcaw0TtG0MihILm3iX6IUxL7iqgVbbK/jmQPFIkiHkyMGU+1SRQGxRRRQBRRRQBRRRQBRRRQBRRRQBRRRQBRRRQBRRRQBRRRQBWLxg8wD5isqKAwSFRyAHkBWdFFD5hgFFFFD6FFFFAFFFFAFFFFAFFFFAFFFFAFFFFAfCM19oooAr4BX2igCiiigCsJYFYYZQw7iAR8azooDCKFVGFUKO4AD7KzoooArza2UnJVSe8gZr0ooAooooDF4geYB8xWVFFAFFFFAFFFFAVLanp+ay0VPNBwkG4obGdzfdVLeYB4eJFaOqOz2wa2hnljW8mmjR3nuPwpcsoJI38gDJ4ADzyaut5ZpLG0cih0cFWVhkEHmDSL2jaPfQZT+Trq5hSTLdEZN6NePzVYfaSfGgG7PqJo913WsbXHhDED7CFBHspe6n6PSx1lntLJibZoN+WPeLCJxjA4nmCQOPECTFL7QGvGkb65jt5r+4VJGAJiZY2wTg8VWugdUtSLXRyMtuh3n4vI53nc/nN7TwAA4nhxoCfooooAooooAooooAooooAooooAooooD//Z"/>
          <p:cNvSpPr>
            <a:spLocks noChangeAspect="1" noChangeArrowheads="1"/>
          </p:cNvSpPr>
          <p:nvPr/>
        </p:nvSpPr>
        <p:spPr bwMode="auto">
          <a:xfrm>
            <a:off x="1069975" y="5774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pic>
        <p:nvPicPr>
          <p:cNvPr id="1026" name="Picture 2" descr="C:\Users\jhaas\Downloads\staff membership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577454"/>
            <a:ext cx="8513064" cy="406258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9235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7"/>
          <p:cNvSpPr txBox="1">
            <a:spLocks noChangeArrowheads="1"/>
          </p:cNvSpPr>
          <p:nvPr/>
        </p:nvSpPr>
        <p:spPr bwMode="auto">
          <a:xfrm flipV="1">
            <a:off x="-228600" y="4324350"/>
            <a:ext cx="10287000" cy="623248"/>
          </a:xfrm>
          <a:prstGeom prst="rect">
            <a:avLst/>
          </a:prstGeom>
          <a:solidFill>
            <a:srgbClr val="002F42"/>
          </a:solidFill>
          <a:ln>
            <a:noFill/>
          </a:ln>
          <a:extLst/>
        </p:spPr>
        <p:txBody>
          <a:bodyPr wrap="square"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dirty="0" smtClean="0">
                <a:solidFill>
                  <a:schemeClr val="bg1"/>
                </a:solidFill>
                <a:latin typeface="Franklin Gothic Demi Cond" panose="020B0706030402020204" pitchFamily="34" charset="0"/>
              </a:rPr>
              <a:t> </a:t>
            </a:r>
            <a:endParaRPr lang="en-US" altLang="en-US" sz="3600" b="1" dirty="0">
              <a:solidFill>
                <a:schemeClr val="bg1"/>
              </a:solidFill>
              <a:latin typeface="Franklin Gothic Demi Cond" panose="020B0706030402020204" pitchFamily="34" charset="0"/>
            </a:endParaRPr>
          </a:p>
        </p:txBody>
      </p:sp>
      <p:sp>
        <p:nvSpPr>
          <p:cNvPr id="27652" name="TextBox 7"/>
          <p:cNvSpPr txBox="1">
            <a:spLocks noChangeArrowheads="1"/>
          </p:cNvSpPr>
          <p:nvPr/>
        </p:nvSpPr>
        <p:spPr bwMode="auto">
          <a:xfrm>
            <a:off x="0" y="326232"/>
            <a:ext cx="9144000" cy="622697"/>
          </a:xfrm>
          <a:prstGeom prst="rect">
            <a:avLst/>
          </a:prstGeom>
          <a:solidFill>
            <a:srgbClr val="002F42"/>
          </a:solidFill>
          <a:ln>
            <a:noFill/>
          </a:ln>
          <a:extLst/>
        </p:spPr>
        <p:txBody>
          <a:bodyPr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dirty="0" smtClean="0">
                <a:solidFill>
                  <a:schemeClr val="bg1"/>
                </a:solidFill>
                <a:latin typeface="Franklin Gothic Demi Cond" panose="020B0706030402020204" pitchFamily="34" charset="0"/>
              </a:rPr>
              <a:t> AOA ENDORSED BUSINESS PARTNERS GIVE YOU:</a:t>
            </a:r>
            <a:endParaRPr lang="en-US" altLang="en-US" sz="3600" b="1" dirty="0">
              <a:solidFill>
                <a:schemeClr val="bg1"/>
              </a:solidFill>
              <a:latin typeface="Franklin Gothic Demi Cond" panose="020B0706030402020204" pitchFamily="34" charset="0"/>
            </a:endParaRPr>
          </a:p>
        </p:txBody>
      </p:sp>
      <p:sp>
        <p:nvSpPr>
          <p:cNvPr id="27654" name="Rectangle 4"/>
          <p:cNvSpPr>
            <a:spLocks noChangeArrowheads="1"/>
          </p:cNvSpPr>
          <p:nvPr/>
        </p:nvSpPr>
        <p:spPr bwMode="auto">
          <a:xfrm>
            <a:off x="4941094" y="1162205"/>
            <a:ext cx="4202906" cy="292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3800"/>
              </a:lnSpc>
              <a:spcBef>
                <a:spcPct val="0"/>
              </a:spcBef>
              <a:buFont typeface="Wingdings" panose="05000000000000000000" pitchFamily="2" charset="2"/>
              <a:buChar char="Ø"/>
            </a:pPr>
            <a:r>
              <a:rPr lang="en-US" altLang="en-US" sz="1800" b="1" dirty="0">
                <a:solidFill>
                  <a:srgbClr val="002F42"/>
                </a:solidFill>
                <a:latin typeface="Franklin Gothic Demi Cond" panose="020B0706030402020204" pitchFamily="34" charset="0"/>
              </a:rPr>
              <a:t>Optometry’s Career Center</a:t>
            </a:r>
          </a:p>
          <a:p>
            <a:pPr eaLnBrk="1" hangingPunct="1">
              <a:lnSpc>
                <a:spcPts val="3800"/>
              </a:lnSpc>
              <a:spcBef>
                <a:spcPct val="0"/>
              </a:spcBef>
              <a:buFont typeface="Wingdings" panose="05000000000000000000" pitchFamily="2" charset="2"/>
              <a:buChar char="Ø"/>
            </a:pPr>
            <a:r>
              <a:rPr lang="en-US" altLang="en-US" sz="1800" b="1" dirty="0">
                <a:solidFill>
                  <a:srgbClr val="002F42"/>
                </a:solidFill>
                <a:latin typeface="Franklin Gothic Demi Cond" panose="020B0706030402020204" pitchFamily="34" charset="0"/>
              </a:rPr>
              <a:t>Student Loan Consolidation</a:t>
            </a:r>
          </a:p>
          <a:p>
            <a:pPr eaLnBrk="1" hangingPunct="1">
              <a:lnSpc>
                <a:spcPts val="3800"/>
              </a:lnSpc>
              <a:spcBef>
                <a:spcPct val="0"/>
              </a:spcBef>
              <a:buFont typeface="Wingdings" panose="05000000000000000000" pitchFamily="2" charset="2"/>
              <a:buChar char="Ø"/>
            </a:pPr>
            <a:r>
              <a:rPr lang="en-US" altLang="en-US" sz="1800" b="1" dirty="0" smtClean="0">
                <a:solidFill>
                  <a:srgbClr val="002F42"/>
                </a:solidFill>
                <a:latin typeface="Franklin Gothic Demi Cond" panose="020B0706030402020204" pitchFamily="34" charset="0"/>
              </a:rPr>
              <a:t>HIPAA </a:t>
            </a:r>
            <a:r>
              <a:rPr lang="en-US" altLang="en-US" sz="1800" b="1" dirty="0">
                <a:solidFill>
                  <a:srgbClr val="002F42"/>
                </a:solidFill>
                <a:latin typeface="Franklin Gothic Demi Cond" panose="020B0706030402020204" pitchFamily="34" charset="0"/>
              </a:rPr>
              <a:t>Compliance</a:t>
            </a:r>
          </a:p>
          <a:p>
            <a:pPr eaLnBrk="1" hangingPunct="1">
              <a:lnSpc>
                <a:spcPts val="3800"/>
              </a:lnSpc>
              <a:spcBef>
                <a:spcPct val="0"/>
              </a:spcBef>
              <a:buFont typeface="Wingdings" panose="05000000000000000000" pitchFamily="2" charset="2"/>
              <a:buChar char="Ø"/>
            </a:pPr>
            <a:r>
              <a:rPr lang="en-US" altLang="en-US" sz="1800" b="1" dirty="0" smtClean="0">
                <a:solidFill>
                  <a:srgbClr val="002F42"/>
                </a:solidFill>
                <a:latin typeface="Franklin Gothic Demi Cond" panose="020B0706030402020204" pitchFamily="34" charset="0"/>
              </a:rPr>
              <a:t>Health IT Solutions</a:t>
            </a:r>
          </a:p>
          <a:p>
            <a:pPr eaLnBrk="1" hangingPunct="1">
              <a:lnSpc>
                <a:spcPts val="3800"/>
              </a:lnSpc>
              <a:spcBef>
                <a:spcPct val="0"/>
              </a:spcBef>
              <a:buFont typeface="Wingdings" panose="05000000000000000000" pitchFamily="2" charset="2"/>
              <a:buChar char="Ø"/>
            </a:pPr>
            <a:r>
              <a:rPr lang="en-US" altLang="en-US" sz="1800" b="1" dirty="0" smtClean="0">
                <a:solidFill>
                  <a:srgbClr val="002F42"/>
                </a:solidFill>
                <a:latin typeface="Franklin Gothic Demi Cond" panose="020B0706030402020204" pitchFamily="34" charset="0"/>
              </a:rPr>
              <a:t>Credit Card </a:t>
            </a:r>
            <a:r>
              <a:rPr lang="en-US" altLang="en-US" sz="1800" b="1" dirty="0">
                <a:solidFill>
                  <a:srgbClr val="002F42"/>
                </a:solidFill>
                <a:latin typeface="Franklin Gothic Demi Cond" panose="020B0706030402020204" pitchFamily="34" charset="0"/>
              </a:rPr>
              <a:t>Processing</a:t>
            </a:r>
          </a:p>
          <a:p>
            <a:pPr eaLnBrk="1" hangingPunct="1">
              <a:lnSpc>
                <a:spcPts val="3800"/>
              </a:lnSpc>
              <a:spcBef>
                <a:spcPct val="0"/>
              </a:spcBef>
              <a:buFont typeface="Wingdings" panose="05000000000000000000" pitchFamily="2" charset="2"/>
              <a:buChar char="Ø"/>
            </a:pPr>
            <a:r>
              <a:rPr lang="en-US" altLang="en-US" sz="1800" b="1" dirty="0">
                <a:solidFill>
                  <a:srgbClr val="002F42"/>
                </a:solidFill>
                <a:latin typeface="Franklin Gothic Demi Cond" panose="020B0706030402020204" pitchFamily="34" charset="0"/>
              </a:rPr>
              <a:t>Practice Financing</a:t>
            </a:r>
          </a:p>
        </p:txBody>
      </p:sp>
      <p:grpSp>
        <p:nvGrpSpPr>
          <p:cNvPr id="2" name="Group 1"/>
          <p:cNvGrpSpPr/>
          <p:nvPr/>
        </p:nvGrpSpPr>
        <p:grpSpPr>
          <a:xfrm>
            <a:off x="0" y="4400550"/>
            <a:ext cx="9143999" cy="762000"/>
            <a:chOff x="0" y="4328513"/>
            <a:chExt cx="10210798" cy="841136"/>
          </a:xfrm>
        </p:grpSpPr>
        <p:pic>
          <p:nvPicPr>
            <p:cNvPr id="13314" name="Picture 2" descr="Practice with confidence."/>
            <p:cNvPicPr>
              <a:picLocks noChangeAspect="1" noChangeArrowheads="1"/>
            </p:cNvPicPr>
            <p:nvPr/>
          </p:nvPicPr>
          <p:blipFill rotWithShape="1">
            <a:blip r:embed="rId3">
              <a:extLst>
                <a:ext uri="{28A0092B-C50C-407E-A947-70E740481C1C}">
                  <a14:useLocalDpi xmlns:a14="http://schemas.microsoft.com/office/drawing/2010/main" val="0"/>
                </a:ext>
              </a:extLst>
            </a:blip>
            <a:srcRect t="29876" b="30455"/>
            <a:stretch/>
          </p:blipFill>
          <p:spPr bwMode="auto">
            <a:xfrm>
              <a:off x="0" y="4328513"/>
              <a:ext cx="7102019" cy="8411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ractice with confidence."/>
            <p:cNvPicPr>
              <a:picLocks noChangeAspect="1" noChangeArrowheads="1"/>
            </p:cNvPicPr>
            <p:nvPr/>
          </p:nvPicPr>
          <p:blipFill rotWithShape="1">
            <a:blip r:embed="rId3">
              <a:extLst>
                <a:ext uri="{28A0092B-C50C-407E-A947-70E740481C1C}">
                  <a14:useLocalDpi xmlns:a14="http://schemas.microsoft.com/office/drawing/2010/main" val="0"/>
                </a:ext>
              </a:extLst>
            </a:blip>
            <a:srcRect l="56227" t="29876" b="30455"/>
            <a:stretch/>
          </p:blipFill>
          <p:spPr bwMode="auto">
            <a:xfrm rot="10800000">
              <a:off x="7102017" y="4328513"/>
              <a:ext cx="3108781" cy="8411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228600" y="1322197"/>
            <a:ext cx="4495800" cy="1302203"/>
            <a:chOff x="228600" y="1322197"/>
            <a:chExt cx="4495800" cy="1302203"/>
          </a:xfrm>
        </p:grpSpPr>
        <p:pic>
          <p:nvPicPr>
            <p:cNvPr id="133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835" b="81694"/>
            <a:stretch/>
          </p:blipFill>
          <p:spPr bwMode="auto">
            <a:xfrm>
              <a:off x="704258" y="1747273"/>
              <a:ext cx="4020142" cy="43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4"/>
            <p:cNvSpPr>
              <a:spLocks noChangeArrowheads="1"/>
            </p:cNvSpPr>
            <p:nvPr/>
          </p:nvSpPr>
          <p:spPr bwMode="auto">
            <a:xfrm>
              <a:off x="228600" y="1322197"/>
              <a:ext cx="4202906"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Wingdings" panose="05000000000000000000" pitchFamily="2" charset="2"/>
                <a:buChar char="Ø"/>
              </a:pPr>
              <a:r>
                <a:rPr lang="en-US" altLang="en-US" sz="1800" b="1" dirty="0" smtClean="0">
                  <a:solidFill>
                    <a:srgbClr val="002F42"/>
                  </a:solidFill>
                  <a:latin typeface="Franklin Gothic Demi Cond" panose="020B0706030402020204" pitchFamily="34" charset="0"/>
                </a:rPr>
                <a:t>Group Purchasing Discounts</a:t>
              </a:r>
              <a:endParaRPr lang="en-US" altLang="en-US" sz="1800" b="1" dirty="0">
                <a:solidFill>
                  <a:srgbClr val="002F42"/>
                </a:solidFill>
                <a:latin typeface="Franklin Gothic Demi Cond" panose="020B0706030402020204" pitchFamily="34" charset="0"/>
              </a:endParaRPr>
            </a:p>
          </p:txBody>
        </p:sp>
        <p:pic>
          <p:nvPicPr>
            <p:cNvPr id="1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990" t="53610" b="31553"/>
            <a:stretch/>
          </p:blipFill>
          <p:spPr bwMode="auto">
            <a:xfrm>
              <a:off x="1300464" y="2209527"/>
              <a:ext cx="3149500" cy="414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53610" r="88440" b="31553"/>
            <a:stretch/>
          </p:blipFill>
          <p:spPr bwMode="auto">
            <a:xfrm>
              <a:off x="828698" y="2149610"/>
              <a:ext cx="466702" cy="414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2" descr="C:\Users\jhaas\Downloads\COA membership matters (10).png"/>
          <p:cNvPicPr>
            <a:picLocks noChangeAspect="1" noChangeArrowheads="1"/>
          </p:cNvPicPr>
          <p:nvPr/>
        </p:nvPicPr>
        <p:blipFill rotWithShape="1">
          <a:blip r:embed="rId5">
            <a:extLst>
              <a:ext uri="{28A0092B-C50C-407E-A947-70E740481C1C}">
                <a14:useLocalDpi xmlns:a14="http://schemas.microsoft.com/office/drawing/2010/main" val="0"/>
              </a:ext>
            </a:extLst>
          </a:blip>
          <a:srcRect b="77897"/>
          <a:stretch/>
        </p:blipFill>
        <p:spPr bwMode="auto">
          <a:xfrm>
            <a:off x="1587" y="1413"/>
            <a:ext cx="9144000" cy="1136791"/>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7"/>
          <p:cNvSpPr txBox="1">
            <a:spLocks/>
          </p:cNvSpPr>
          <p:nvPr/>
        </p:nvSpPr>
        <p:spPr>
          <a:xfrm>
            <a:off x="76200" y="209550"/>
            <a:ext cx="10134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rgbClr val="002F42"/>
                </a:solidFill>
                <a:latin typeface="Franklin Gothic Demi Cond" panose="020B0706030402020204" pitchFamily="34" charset="0"/>
              </a:rPr>
              <a:t>ENDORSED BUSINESS PARTNERS GIVE YOU:</a:t>
            </a:r>
            <a:r>
              <a:rPr lang="en-US" sz="3600" b="1" dirty="0">
                <a:solidFill>
                  <a:srgbClr val="002F42"/>
                </a:solidFill>
                <a:latin typeface="Franklin Gothic Demi Cond" panose="020B0706030402020204" pitchFamily="34" charset="0"/>
              </a:rPr>
              <a:t/>
            </a:r>
            <a:br>
              <a:rPr lang="en-US" sz="3600" b="1" dirty="0">
                <a:solidFill>
                  <a:srgbClr val="002F42"/>
                </a:solidFill>
                <a:latin typeface="Franklin Gothic Demi Cond" panose="020B0706030402020204" pitchFamily="34" charset="0"/>
              </a:rPr>
            </a:br>
            <a:endParaRPr lang="en-US" sz="3600" b="1" dirty="0">
              <a:solidFill>
                <a:srgbClr val="002F42"/>
              </a:solidFill>
              <a:latin typeface="Franklin Gothic Demi Cond" panose="020B0706030402020204" pitchFamily="34" charset="0"/>
            </a:endParaRPr>
          </a:p>
        </p:txBody>
      </p:sp>
      <p:grpSp>
        <p:nvGrpSpPr>
          <p:cNvPr id="4" name="Group 3"/>
          <p:cNvGrpSpPr/>
          <p:nvPr/>
        </p:nvGrpSpPr>
        <p:grpSpPr>
          <a:xfrm>
            <a:off x="228600" y="2736137"/>
            <a:ext cx="4914900" cy="1315972"/>
            <a:chOff x="228600" y="2736137"/>
            <a:chExt cx="4914900" cy="1315972"/>
          </a:xfrm>
        </p:grpSpPr>
        <p:sp>
          <p:nvSpPr>
            <p:cNvPr id="19" name="Rectangle 4"/>
            <p:cNvSpPr>
              <a:spLocks noChangeArrowheads="1"/>
            </p:cNvSpPr>
            <p:nvPr/>
          </p:nvSpPr>
          <p:spPr bwMode="auto">
            <a:xfrm>
              <a:off x="228600" y="2782531"/>
              <a:ext cx="4914900"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Wingdings" panose="05000000000000000000" pitchFamily="2" charset="2"/>
                <a:buChar char="Ø"/>
              </a:pPr>
              <a:r>
                <a:rPr lang="en-US" altLang="en-US" sz="1800" b="1" dirty="0" smtClean="0">
                  <a:solidFill>
                    <a:srgbClr val="002F42"/>
                  </a:solidFill>
                  <a:latin typeface="Franklin Gothic Demi Cond" panose="020B0706030402020204" pitchFamily="34" charset="0"/>
                </a:rPr>
                <a:t>Practice Transitions</a:t>
              </a:r>
              <a:endParaRPr lang="en-US" altLang="en-US" sz="1400" b="1" dirty="0">
                <a:solidFill>
                  <a:srgbClr val="002F42"/>
                </a:solidFill>
                <a:latin typeface="Franklin Gothic Demi Cond" panose="020B0706030402020204" pitchFamily="34" charset="0"/>
              </a:endParaRPr>
            </a:p>
            <a:p>
              <a:pPr marL="0" indent="0">
                <a:lnSpc>
                  <a:spcPct val="100000"/>
                </a:lnSpc>
                <a:spcBef>
                  <a:spcPct val="0"/>
                </a:spcBef>
                <a:buNone/>
              </a:pPr>
              <a:r>
                <a:rPr lang="en-US" altLang="en-US" sz="1400" b="1" dirty="0">
                  <a:solidFill>
                    <a:srgbClr val="002F42"/>
                  </a:solidFill>
                  <a:latin typeface="Franklin Gothic Demi Cond" panose="020B0706030402020204" pitchFamily="34" charset="0"/>
                </a:rPr>
                <a:t> </a:t>
              </a:r>
              <a:r>
                <a:rPr lang="en-US" altLang="en-US" sz="1400" b="1" dirty="0" smtClean="0">
                  <a:solidFill>
                    <a:srgbClr val="002F42"/>
                  </a:solidFill>
                  <a:latin typeface="Franklin Gothic Demi Cond" panose="020B0706030402020204" pitchFamily="34" charset="0"/>
                </a:rPr>
                <a:t>        Williams Group hotline  for members :  (866</a:t>
              </a:r>
              <a:r>
                <a:rPr lang="en-US" altLang="en-US" sz="1400" b="1" dirty="0">
                  <a:solidFill>
                    <a:srgbClr val="002F42"/>
                  </a:solidFill>
                  <a:latin typeface="Franklin Gothic Demi Cond" panose="020B0706030402020204" pitchFamily="34" charset="0"/>
                </a:rPr>
                <a:t>) 595-1471 </a:t>
              </a:r>
            </a:p>
            <a:p>
              <a:pPr marL="0" indent="0">
                <a:lnSpc>
                  <a:spcPct val="100000"/>
                </a:lnSpc>
                <a:spcBef>
                  <a:spcPct val="0"/>
                </a:spcBef>
                <a:buNone/>
              </a:pPr>
              <a:endParaRPr lang="en-US" altLang="en-US" sz="1400" b="1" dirty="0" smtClean="0">
                <a:solidFill>
                  <a:srgbClr val="002F42"/>
                </a:solidFill>
                <a:latin typeface="Franklin Gothic Demi Cond" panose="020B0706030402020204" pitchFamily="34" charset="0"/>
              </a:endParaRPr>
            </a:p>
            <a:p>
              <a:pPr>
                <a:lnSpc>
                  <a:spcPct val="100000"/>
                </a:lnSpc>
                <a:spcBef>
                  <a:spcPct val="0"/>
                </a:spcBef>
                <a:buFont typeface="Wingdings" panose="05000000000000000000" pitchFamily="2" charset="2"/>
                <a:buChar char="Ø"/>
              </a:pPr>
              <a:r>
                <a:rPr lang="en-US" altLang="en-US" sz="1800" b="1" dirty="0" smtClean="0">
                  <a:solidFill>
                    <a:srgbClr val="002F42"/>
                  </a:solidFill>
                  <a:latin typeface="Franklin Gothic Demi Cond" panose="020B0706030402020204" pitchFamily="34" charset="0"/>
                </a:rPr>
                <a:t>Retirement Planning</a:t>
              </a:r>
            </a:p>
            <a:p>
              <a:pPr marL="0" indent="0">
                <a:lnSpc>
                  <a:spcPct val="100000"/>
                </a:lnSpc>
                <a:spcBef>
                  <a:spcPct val="0"/>
                </a:spcBef>
                <a:buNone/>
              </a:pPr>
              <a:r>
                <a:rPr lang="en-US" altLang="en-US" sz="1400" b="1" dirty="0" smtClean="0">
                  <a:solidFill>
                    <a:srgbClr val="002F42"/>
                  </a:solidFill>
                  <a:latin typeface="Franklin Gothic Demi Cond" panose="020B0706030402020204" pitchFamily="34" charset="0"/>
                </a:rPr>
                <a:t>        Free 15-minute </a:t>
              </a:r>
              <a:r>
                <a:rPr lang="en-US" altLang="en-US" sz="1400" b="1" dirty="0">
                  <a:solidFill>
                    <a:srgbClr val="002F42"/>
                  </a:solidFill>
                  <a:latin typeface="Franklin Gothic Demi Cond" panose="020B0706030402020204" pitchFamily="34" charset="0"/>
                </a:rPr>
                <a:t>consultation for members:  </a:t>
              </a:r>
              <a:r>
                <a:rPr lang="en-US" altLang="en-US" sz="1400" b="1" dirty="0" smtClean="0">
                  <a:solidFill>
                    <a:srgbClr val="002F42"/>
                  </a:solidFill>
                  <a:latin typeface="Franklin Gothic Demi Cond" panose="020B0706030402020204" pitchFamily="34" charset="0"/>
                </a:rPr>
                <a:t>(800) 523-1125</a:t>
              </a:r>
              <a:endParaRPr lang="en-US" altLang="en-US" sz="1800" b="1" dirty="0" smtClean="0">
                <a:solidFill>
                  <a:srgbClr val="002F42"/>
                </a:solidFill>
                <a:latin typeface="Franklin Gothic Demi Cond" panose="020B0706030402020204" pitchFamily="34" charset="0"/>
              </a:endParaRPr>
            </a:p>
          </p:txBody>
        </p:sp>
        <p:pic>
          <p:nvPicPr>
            <p:cNvPr id="13318" name="Picture 6" descr="http://www.rbma.org/images/2%20-%20RBMA%20Annual/2019/Education/new.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b="39333"/>
            <a:stretch/>
          </p:blipFill>
          <p:spPr bwMode="auto">
            <a:xfrm>
              <a:off x="2307542" y="2736137"/>
              <a:ext cx="631037" cy="3828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http://www.rbma.org/images/2%20-%20RBMA%20Annual/2019/Education/new.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b="39333"/>
            <a:stretch/>
          </p:blipFill>
          <p:spPr bwMode="auto">
            <a:xfrm>
              <a:off x="2363356" y="3417320"/>
              <a:ext cx="631037" cy="38282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6335013" y="4552950"/>
            <a:ext cx="2500813" cy="369332"/>
          </a:xfrm>
          <a:prstGeom prst="rect">
            <a:avLst/>
          </a:prstGeom>
        </p:spPr>
        <p:txBody>
          <a:bodyPr wrap="none">
            <a:spAutoFit/>
          </a:bodyPr>
          <a:lstStyle/>
          <a:p>
            <a:r>
              <a:rPr lang="en-US" b="1" dirty="0" smtClean="0">
                <a:solidFill>
                  <a:srgbClr val="002F42"/>
                </a:solidFill>
                <a:latin typeface="Franklin Gothic Medium Cond" panose="020B0606030402020204" pitchFamily="34" charset="0"/>
              </a:rPr>
              <a:t>WWW.AOA.ORG/AOAEXCEL</a:t>
            </a:r>
            <a:endParaRPr lang="en-US" b="1" dirty="0">
              <a:solidFill>
                <a:srgbClr val="002F42"/>
              </a:solidFill>
              <a:latin typeface="Franklin Gothic Medium Cond" panose="020B0606030402020204" pitchFamily="34" charset="0"/>
            </a:endParaRPr>
          </a:p>
        </p:txBody>
      </p:sp>
    </p:spTree>
    <p:extLst>
      <p:ext uri="{BB962C8B-B14F-4D97-AF65-F5344CB8AC3E}">
        <p14:creationId xmlns:p14="http://schemas.microsoft.com/office/powerpoint/2010/main" val="4046307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7654"/>
                                        </p:tgtEl>
                                        <p:attrNameLst>
                                          <p:attrName>style.visibility</p:attrName>
                                        </p:attrNameLst>
                                      </p:cBhvr>
                                      <p:to>
                                        <p:strVal val="visible"/>
                                      </p:to>
                                    </p:set>
                                    <p:animEffect transition="in" filter="fade">
                                      <p:cBhvr>
                                        <p:cTn id="17" dur="1000"/>
                                        <p:tgtEl>
                                          <p:spTgt spid="27654"/>
                                        </p:tgtEl>
                                      </p:cBhvr>
                                    </p:animEffect>
                                    <p:anim calcmode="lin" valueType="num">
                                      <p:cBhvr>
                                        <p:cTn id="18" dur="1000" fill="hold"/>
                                        <p:tgtEl>
                                          <p:spTgt spid="27654"/>
                                        </p:tgtEl>
                                        <p:attrNameLst>
                                          <p:attrName>ppt_x</p:attrName>
                                        </p:attrNameLst>
                                      </p:cBhvr>
                                      <p:tavLst>
                                        <p:tav tm="0">
                                          <p:val>
                                            <p:strVal val="#ppt_x"/>
                                          </p:val>
                                        </p:tav>
                                        <p:tav tm="100000">
                                          <p:val>
                                            <p:strVal val="#ppt_x"/>
                                          </p:val>
                                        </p:tav>
                                      </p:tavLst>
                                    </p:anim>
                                    <p:anim calcmode="lin" valueType="num">
                                      <p:cBhvr>
                                        <p:cTn id="19" dur="1000" fill="hold"/>
                                        <p:tgtEl>
                                          <p:spTgt spid="276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sers\jhaas\Downloads\COA membership matters (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 y="1413"/>
            <a:ext cx="9144000" cy="514315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12" y="1939576"/>
            <a:ext cx="3974747"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581150"/>
            <a:ext cx="3290888" cy="883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5" descr="Please add us to your address book">
            <a:hlinkClick r:id="rId5"/>
          </p:cNvPr>
          <p:cNvSpPr>
            <a:spLocks noChangeAspect="1" noChangeArrowheads="1"/>
          </p:cNvSpPr>
          <p:nvPr/>
        </p:nvSpPr>
        <p:spPr bwMode="auto">
          <a:xfrm>
            <a:off x="136525" y="-334963"/>
            <a:ext cx="6934200" cy="704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425" y="3562350"/>
            <a:ext cx="5300663" cy="530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C:\Users\jhaas\Downloads\Copy of membership matters 1.0 Slides.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941" t="32486" r="24538" b="6262"/>
          <a:stretch/>
        </p:blipFill>
        <p:spPr bwMode="auto">
          <a:xfrm>
            <a:off x="6246312" y="2916915"/>
            <a:ext cx="2514600" cy="1749438"/>
          </a:xfrm>
          <a:prstGeom prst="roundRect">
            <a:avLst>
              <a:gd name="adj" fmla="val 8594"/>
            </a:avLst>
          </a:prstGeom>
          <a:solidFill>
            <a:srgbClr val="FFFFFF">
              <a:shade val="85000"/>
            </a:srgbClr>
          </a:solidFill>
          <a:ln>
            <a:noFill/>
          </a:ln>
          <a:effectLst/>
          <a:extLst/>
        </p:spPr>
      </p:pic>
      <p:sp>
        <p:nvSpPr>
          <p:cNvPr id="16" name="Title 7"/>
          <p:cNvSpPr txBox="1">
            <a:spLocks/>
          </p:cNvSpPr>
          <p:nvPr/>
        </p:nvSpPr>
        <p:spPr>
          <a:xfrm>
            <a:off x="76200" y="209550"/>
            <a:ext cx="10134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rgbClr val="002F42"/>
                </a:solidFill>
                <a:latin typeface="Franklin Gothic Demi Cond" panose="020B0706030402020204" pitchFamily="34" charset="0"/>
              </a:rPr>
              <a:t>STAY IN “THE KNOW”</a:t>
            </a:r>
            <a:r>
              <a:rPr lang="en-US" sz="3600" b="1" dirty="0">
                <a:solidFill>
                  <a:srgbClr val="002F42"/>
                </a:solidFill>
                <a:latin typeface="Franklin Gothic Demi Cond" panose="020B0706030402020204" pitchFamily="34" charset="0"/>
              </a:rPr>
              <a:t/>
            </a:r>
            <a:br>
              <a:rPr lang="en-US" sz="3600" b="1" dirty="0">
                <a:solidFill>
                  <a:srgbClr val="002F42"/>
                </a:solidFill>
                <a:latin typeface="Franklin Gothic Demi Cond" panose="020B0706030402020204" pitchFamily="34" charset="0"/>
              </a:rPr>
            </a:br>
            <a:endParaRPr lang="en-US" sz="3600" b="1" dirty="0">
              <a:solidFill>
                <a:srgbClr val="002F42"/>
              </a:solidFill>
              <a:latin typeface="Franklin Gothic Demi Cond" panose="020B0706030402020204" pitchFamily="34" charset="0"/>
            </a:endParaRPr>
          </a:p>
        </p:txBody>
      </p:sp>
    </p:spTree>
    <p:extLst>
      <p:ext uri="{BB962C8B-B14F-4D97-AF65-F5344CB8AC3E}">
        <p14:creationId xmlns:p14="http://schemas.microsoft.com/office/powerpoint/2010/main" val="28007113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5" name="TextBox 1"/>
          <p:cNvSpPr txBox="1">
            <a:spLocks noChangeArrowheads="1"/>
          </p:cNvSpPr>
          <p:nvPr/>
        </p:nvSpPr>
        <p:spPr bwMode="auto">
          <a:xfrm>
            <a:off x="0" y="4241006"/>
            <a:ext cx="9144000" cy="11772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a:p>
            <a:endParaRPr lang="en-US" altLang="en-US"/>
          </a:p>
          <a:p>
            <a:endParaRPr lang="en-US" altLang="en-US"/>
          </a:p>
          <a:p>
            <a:endParaRPr lang="en-US" alt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5208"/>
            <a:ext cx="3581400" cy="31774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200150"/>
            <a:ext cx="3484143" cy="31829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descr="C:\Users\jhaas\Downloads\COA membership matters (10).png"/>
          <p:cNvPicPr>
            <a:picLocks noChangeAspect="1" noChangeArrowheads="1"/>
          </p:cNvPicPr>
          <p:nvPr/>
        </p:nvPicPr>
        <p:blipFill rotWithShape="1">
          <a:blip r:embed="rId5">
            <a:extLst>
              <a:ext uri="{28A0092B-C50C-407E-A947-70E740481C1C}">
                <a14:useLocalDpi xmlns:a14="http://schemas.microsoft.com/office/drawing/2010/main" val="0"/>
              </a:ext>
            </a:extLst>
          </a:blip>
          <a:srcRect b="77897"/>
          <a:stretch/>
        </p:blipFill>
        <p:spPr bwMode="auto">
          <a:xfrm>
            <a:off x="1587" y="1413"/>
            <a:ext cx="9144000" cy="113679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7"/>
          <p:cNvSpPr txBox="1">
            <a:spLocks/>
          </p:cNvSpPr>
          <p:nvPr/>
        </p:nvSpPr>
        <p:spPr>
          <a:xfrm>
            <a:off x="76200" y="-19050"/>
            <a:ext cx="10134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rgbClr val="002F42"/>
                </a:solidFill>
                <a:latin typeface="Franklin Gothic Demi Cond" panose="020B0706030402020204" pitchFamily="34" charset="0"/>
              </a:rPr>
              <a:t>INCREASING PUBLIC AWARENESS</a:t>
            </a:r>
            <a:endParaRPr lang="en-US" sz="3600" b="1" dirty="0">
              <a:solidFill>
                <a:srgbClr val="002F42"/>
              </a:solidFill>
              <a:latin typeface="Franklin Gothic Demi Cond" panose="020B0706030402020204" pitchFamily="34" charset="0"/>
            </a:endParaRPr>
          </a:p>
        </p:txBody>
      </p:sp>
      <p:pic>
        <p:nvPicPr>
          <p:cNvPr id="1029" name="Picture 5" descr="https://thevisioncouncil.org/system/tdf/TAYE%20Window%20Cling_3-15-16.jpg?file=1&amp;type=node&amp;id=1704"/>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9008" b="9778"/>
          <a:stretch/>
        </p:blipFill>
        <p:spPr bwMode="auto">
          <a:xfrm>
            <a:off x="3829050" y="2114550"/>
            <a:ext cx="1539376" cy="15447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jhaas\Downloads\COA membership matters (1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3124200" y="4552950"/>
            <a:ext cx="19890100" cy="120773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2400" y="4629150"/>
            <a:ext cx="8839200" cy="480966"/>
          </a:xfrm>
          <a:prstGeom prst="rect">
            <a:avLst/>
          </a:prstGeom>
          <a:noFill/>
        </p:spPr>
        <p:txBody>
          <a:bodyPr wrap="square" lIns="68580" tIns="34290" rIns="68580" bIns="34290">
            <a:spAutoFit/>
          </a:bodyPr>
          <a:lstStyle/>
          <a:p>
            <a:pPr algn="ctr">
              <a:lnSpc>
                <a:spcPts val="1600"/>
              </a:lnSpc>
              <a:defRPr/>
            </a:pPr>
            <a:r>
              <a:rPr lang="en-US" sz="1600" b="1" dirty="0">
                <a:solidFill>
                  <a:schemeClr val="bg1"/>
                </a:solidFill>
              </a:rPr>
              <a:t>Think About Your Eyes is the vision industry's national public awareness campaign </a:t>
            </a:r>
            <a:r>
              <a:rPr lang="en-US" sz="1600" b="1" dirty="0" smtClean="0">
                <a:solidFill>
                  <a:schemeClr val="bg1"/>
                </a:solidFill>
              </a:rPr>
              <a:t>promoting </a:t>
            </a:r>
          </a:p>
          <a:p>
            <a:pPr algn="ctr">
              <a:lnSpc>
                <a:spcPts val="1600"/>
              </a:lnSpc>
              <a:defRPr/>
            </a:pPr>
            <a:r>
              <a:rPr lang="en-US" sz="1600" b="1" dirty="0" smtClean="0">
                <a:solidFill>
                  <a:schemeClr val="bg1"/>
                </a:solidFill>
              </a:rPr>
              <a:t>the </a:t>
            </a:r>
            <a:r>
              <a:rPr lang="en-US" sz="1600" b="1" dirty="0">
                <a:solidFill>
                  <a:schemeClr val="bg1"/>
                </a:solidFill>
              </a:rPr>
              <a:t>importance of an annual eye exam with an optometrist. </a:t>
            </a:r>
            <a:endParaRPr lang="en-US" sz="1600" b="1" kern="0" dirty="0">
              <a:solidFill>
                <a:schemeClr val="bg1"/>
              </a:solidFill>
              <a:latin typeface="Franklin Gothic Demi Cond" panose="020B0706030402020204" pitchFamily="34" charset="0"/>
            </a:endParaRPr>
          </a:p>
        </p:txBody>
      </p:sp>
    </p:spTree>
    <p:extLst>
      <p:ext uri="{BB962C8B-B14F-4D97-AF65-F5344CB8AC3E}">
        <p14:creationId xmlns:p14="http://schemas.microsoft.com/office/powerpoint/2010/main" val="484445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jhaas\Downloads\COA membership matters (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92"/>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p:cNvSpPr/>
          <p:nvPr/>
        </p:nvSpPr>
        <p:spPr>
          <a:xfrm>
            <a:off x="703660" y="2171700"/>
            <a:ext cx="2577703" cy="1668066"/>
          </a:xfrm>
          <a:prstGeom prst="roundRect">
            <a:avLst/>
          </a:prstGeom>
          <a:solidFill>
            <a:srgbClr val="002F42"/>
          </a:solidFill>
          <a:ln>
            <a:solidFill>
              <a:srgbClr val="002F4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kern="0" dirty="0">
              <a:solidFill>
                <a:sysClr val="windowText" lastClr="000000"/>
              </a:solidFill>
            </a:endParaRPr>
          </a:p>
        </p:txBody>
      </p:sp>
      <p:sp>
        <p:nvSpPr>
          <p:cNvPr id="30" name="TextBox 29"/>
          <p:cNvSpPr txBox="1"/>
          <p:nvPr/>
        </p:nvSpPr>
        <p:spPr>
          <a:xfrm>
            <a:off x="739378" y="2373415"/>
            <a:ext cx="2506266" cy="1300356"/>
          </a:xfrm>
          <a:prstGeom prst="rect">
            <a:avLst/>
          </a:prstGeom>
          <a:noFill/>
        </p:spPr>
        <p:txBody>
          <a:bodyPr wrap="square" lIns="68580" tIns="34290" rIns="68580" bIns="34290">
            <a:spAutoFit/>
          </a:bodyPr>
          <a:lstStyle/>
          <a:p>
            <a:pPr algn="ctr">
              <a:defRPr/>
            </a:pPr>
            <a:r>
              <a:rPr lang="en-US" sz="2000" b="1" kern="0" dirty="0">
                <a:solidFill>
                  <a:schemeClr val="bg1"/>
                </a:solidFill>
                <a:latin typeface="Franklin Gothic Demi Cond" panose="020B0706030402020204" pitchFamily="34" charset="0"/>
              </a:rPr>
              <a:t>828,463</a:t>
            </a:r>
            <a:r>
              <a:rPr lang="en-US" sz="2000" kern="0" dirty="0">
                <a:solidFill>
                  <a:schemeClr val="bg1"/>
                </a:solidFill>
                <a:latin typeface="Franklin Gothic Demi Cond" panose="020B0706030402020204" pitchFamily="34" charset="0"/>
              </a:rPr>
              <a:t> incremental exams driving by seeing or hearing Think About Your Eyes </a:t>
            </a:r>
            <a:r>
              <a:rPr lang="en-US" sz="2000" kern="0" dirty="0" smtClean="0">
                <a:solidFill>
                  <a:schemeClr val="bg1"/>
                </a:solidFill>
                <a:latin typeface="Franklin Gothic Demi Cond" panose="020B0706030402020204" pitchFamily="34" charset="0"/>
              </a:rPr>
              <a:t>advertising</a:t>
            </a:r>
            <a:endParaRPr lang="en-US" sz="2000" kern="0" dirty="0">
              <a:solidFill>
                <a:schemeClr val="bg1"/>
              </a:solidFill>
              <a:latin typeface="Franklin Gothic Demi Cond" panose="020B0706030402020204" pitchFamily="34" charset="0"/>
            </a:endParaRPr>
          </a:p>
        </p:txBody>
      </p:sp>
      <p:sp>
        <p:nvSpPr>
          <p:cNvPr id="31" name="Arrow: Right 30"/>
          <p:cNvSpPr/>
          <p:nvPr/>
        </p:nvSpPr>
        <p:spPr>
          <a:xfrm>
            <a:off x="3529012" y="2865835"/>
            <a:ext cx="1957388" cy="413147"/>
          </a:xfrm>
          <a:prstGeom prst="rightArrow">
            <a:avLst/>
          </a:prstGeom>
          <a:solidFill>
            <a:srgbClr val="002F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kern="0">
              <a:solidFill>
                <a:sysClr val="windowText" lastClr="000000"/>
              </a:solidFill>
            </a:endParaRPr>
          </a:p>
        </p:txBody>
      </p:sp>
      <p:sp>
        <p:nvSpPr>
          <p:cNvPr id="32" name="Rectangle: Rounded Corners 31"/>
          <p:cNvSpPr/>
          <p:nvPr/>
        </p:nvSpPr>
        <p:spPr>
          <a:xfrm>
            <a:off x="5819776" y="1135856"/>
            <a:ext cx="1965722" cy="902494"/>
          </a:xfrm>
          <a:prstGeom prst="roundRect">
            <a:avLst/>
          </a:prstGeom>
          <a:solidFill>
            <a:schemeClr val="bg1"/>
          </a:solidFill>
          <a:ln w="38100">
            <a:solidFill>
              <a:srgbClr val="002F4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kern="0">
              <a:solidFill>
                <a:sysClr val="windowText" lastClr="000000"/>
              </a:solidFill>
            </a:endParaRPr>
          </a:p>
        </p:txBody>
      </p:sp>
      <p:sp>
        <p:nvSpPr>
          <p:cNvPr id="33" name="Rectangle: Rounded Corners 32"/>
          <p:cNvSpPr/>
          <p:nvPr/>
        </p:nvSpPr>
        <p:spPr>
          <a:xfrm>
            <a:off x="5819776" y="2126456"/>
            <a:ext cx="1965722" cy="902494"/>
          </a:xfrm>
          <a:prstGeom prst="roundRect">
            <a:avLst/>
          </a:prstGeom>
          <a:solidFill>
            <a:schemeClr val="bg1"/>
          </a:solidFill>
          <a:ln w="38100">
            <a:solidFill>
              <a:srgbClr val="002F4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kern="0">
              <a:solidFill>
                <a:sysClr val="windowText" lastClr="000000"/>
              </a:solidFill>
            </a:endParaRPr>
          </a:p>
        </p:txBody>
      </p:sp>
      <p:sp>
        <p:nvSpPr>
          <p:cNvPr id="34" name="Rectangle: Rounded Corners 33"/>
          <p:cNvSpPr/>
          <p:nvPr/>
        </p:nvSpPr>
        <p:spPr>
          <a:xfrm>
            <a:off x="5819776" y="3118246"/>
            <a:ext cx="1965722" cy="901304"/>
          </a:xfrm>
          <a:prstGeom prst="roundRect">
            <a:avLst/>
          </a:prstGeom>
          <a:solidFill>
            <a:schemeClr val="bg1"/>
          </a:solidFill>
          <a:ln w="38100">
            <a:solidFill>
              <a:srgbClr val="002F4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kern="0">
              <a:solidFill>
                <a:sysClr val="windowText" lastClr="000000"/>
              </a:solidFill>
            </a:endParaRPr>
          </a:p>
        </p:txBody>
      </p:sp>
      <p:sp>
        <p:nvSpPr>
          <p:cNvPr id="35" name="Rectangle: Rounded Corners 34"/>
          <p:cNvSpPr/>
          <p:nvPr/>
        </p:nvSpPr>
        <p:spPr>
          <a:xfrm>
            <a:off x="5824537" y="4108848"/>
            <a:ext cx="1966913" cy="902494"/>
          </a:xfrm>
          <a:prstGeom prst="roundRect">
            <a:avLst/>
          </a:prstGeom>
          <a:solidFill>
            <a:schemeClr val="bg1"/>
          </a:solidFill>
          <a:ln w="38100">
            <a:solidFill>
              <a:srgbClr val="002F4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kern="0">
              <a:solidFill>
                <a:sysClr val="windowText" lastClr="000000"/>
              </a:solidFill>
            </a:endParaRPr>
          </a:p>
        </p:txBody>
      </p:sp>
      <p:sp>
        <p:nvSpPr>
          <p:cNvPr id="36" name="TextBox 35"/>
          <p:cNvSpPr txBox="1"/>
          <p:nvPr/>
        </p:nvSpPr>
        <p:spPr>
          <a:xfrm>
            <a:off x="3470673" y="2380060"/>
            <a:ext cx="2120503" cy="777136"/>
          </a:xfrm>
          <a:prstGeom prst="rect">
            <a:avLst/>
          </a:prstGeom>
          <a:noFill/>
        </p:spPr>
        <p:txBody>
          <a:bodyPr lIns="68580" tIns="34290" rIns="68580" bIns="34290">
            <a:spAutoFit/>
          </a:bodyPr>
          <a:lstStyle/>
          <a:p>
            <a:pPr>
              <a:defRPr/>
            </a:pPr>
            <a:r>
              <a:rPr lang="en-US" altLang="en-US" sz="1400" b="1" kern="0" dirty="0">
                <a:solidFill>
                  <a:srgbClr val="002F42"/>
                </a:solidFill>
                <a:latin typeface="Franklin Gothic Demi Cond" panose="020B0706030402020204" pitchFamily="34" charset="0"/>
              </a:rPr>
              <a:t>People who acted after seeing or hearing an ad</a:t>
            </a:r>
          </a:p>
          <a:p>
            <a:pPr>
              <a:defRPr/>
            </a:pPr>
            <a:endParaRPr lang="en-US" b="1" kern="0" dirty="0">
              <a:solidFill>
                <a:srgbClr val="002F42"/>
              </a:solidFill>
            </a:endParaRPr>
          </a:p>
        </p:txBody>
      </p:sp>
      <p:sp>
        <p:nvSpPr>
          <p:cNvPr id="37" name="TextBox 36"/>
          <p:cNvSpPr txBox="1"/>
          <p:nvPr/>
        </p:nvSpPr>
        <p:spPr>
          <a:xfrm>
            <a:off x="5830489" y="1166812"/>
            <a:ext cx="1960961" cy="1054135"/>
          </a:xfrm>
          <a:prstGeom prst="rect">
            <a:avLst/>
          </a:prstGeom>
          <a:noFill/>
        </p:spPr>
        <p:txBody>
          <a:bodyPr wrap="square" lIns="68580" tIns="34290" rIns="68580" bIns="34290">
            <a:spAutoFit/>
          </a:bodyPr>
          <a:lstStyle/>
          <a:p>
            <a:pPr algn="ctr">
              <a:defRPr/>
            </a:pPr>
            <a:r>
              <a:rPr lang="en-US" altLang="en-US" sz="1600" kern="0" dirty="0">
                <a:solidFill>
                  <a:srgbClr val="002F42"/>
                </a:solidFill>
                <a:latin typeface="Franklin Gothic Demi Cond" panose="020B0706030402020204" pitchFamily="34" charset="0"/>
              </a:rPr>
              <a:t>Have a shorter eye exam cycle – from </a:t>
            </a:r>
            <a:r>
              <a:rPr lang="en-US" altLang="en-US" sz="1600" b="1" kern="0" dirty="0">
                <a:solidFill>
                  <a:srgbClr val="002F42"/>
                </a:solidFill>
                <a:latin typeface="Franklin Gothic Demi Cond" panose="020B0706030402020204" pitchFamily="34" charset="0"/>
              </a:rPr>
              <a:t>29 months to 16 months</a:t>
            </a:r>
          </a:p>
          <a:p>
            <a:pPr>
              <a:defRPr/>
            </a:pPr>
            <a:endParaRPr lang="en-US" sz="1600" kern="0" dirty="0">
              <a:solidFill>
                <a:srgbClr val="002F42"/>
              </a:solidFill>
            </a:endParaRPr>
          </a:p>
        </p:txBody>
      </p:sp>
      <p:sp>
        <p:nvSpPr>
          <p:cNvPr id="38" name="TextBox 37"/>
          <p:cNvSpPr txBox="1"/>
          <p:nvPr/>
        </p:nvSpPr>
        <p:spPr>
          <a:xfrm>
            <a:off x="5886449" y="2135981"/>
            <a:ext cx="1810940" cy="1054135"/>
          </a:xfrm>
          <a:prstGeom prst="rect">
            <a:avLst/>
          </a:prstGeom>
          <a:noFill/>
        </p:spPr>
        <p:txBody>
          <a:bodyPr lIns="68580" tIns="34290" rIns="68580" bIns="34290">
            <a:spAutoFit/>
          </a:bodyPr>
          <a:lstStyle/>
          <a:p>
            <a:pPr algn="ctr">
              <a:defRPr/>
            </a:pPr>
            <a:r>
              <a:rPr lang="en-US" altLang="en-US" sz="1600" kern="0" dirty="0">
                <a:solidFill>
                  <a:srgbClr val="002F42"/>
                </a:solidFill>
                <a:latin typeface="Franklin Gothic Demi Cond" panose="020B0706030402020204" pitchFamily="34" charset="0"/>
              </a:rPr>
              <a:t>Spent more on eyeglasses - </a:t>
            </a:r>
            <a:r>
              <a:rPr lang="en-US" altLang="en-US" sz="1600" b="1" kern="0" dirty="0">
                <a:solidFill>
                  <a:srgbClr val="002F42"/>
                </a:solidFill>
                <a:latin typeface="Franklin Gothic Demi Cond" panose="020B0706030402020204" pitchFamily="34" charset="0"/>
              </a:rPr>
              <a:t>$20 per pair on average</a:t>
            </a:r>
          </a:p>
          <a:p>
            <a:pPr algn="ctr">
              <a:defRPr/>
            </a:pPr>
            <a:endParaRPr lang="en-US" sz="1600" kern="0" dirty="0">
              <a:solidFill>
                <a:srgbClr val="1A3B70"/>
              </a:solidFill>
              <a:latin typeface="Franklin Gothic Demi Cond" panose="020B0706030402020204" pitchFamily="34" charset="0"/>
            </a:endParaRPr>
          </a:p>
        </p:txBody>
      </p:sp>
      <p:sp>
        <p:nvSpPr>
          <p:cNvPr id="39" name="TextBox 38"/>
          <p:cNvSpPr txBox="1"/>
          <p:nvPr/>
        </p:nvSpPr>
        <p:spPr>
          <a:xfrm>
            <a:off x="5932885" y="3164941"/>
            <a:ext cx="1687115" cy="807913"/>
          </a:xfrm>
          <a:prstGeom prst="rect">
            <a:avLst/>
          </a:prstGeom>
          <a:noFill/>
        </p:spPr>
        <p:txBody>
          <a:bodyPr lIns="68580" tIns="34290" rIns="68580" bIns="34290">
            <a:spAutoFit/>
          </a:bodyPr>
          <a:lstStyle/>
          <a:p>
            <a:pPr algn="ctr">
              <a:defRPr/>
            </a:pPr>
            <a:r>
              <a:rPr lang="en-US" altLang="en-US" sz="1600" kern="0" dirty="0">
                <a:solidFill>
                  <a:srgbClr val="002F42"/>
                </a:solidFill>
                <a:latin typeface="Franklin Gothic Demi Cond" panose="020B0706030402020204" pitchFamily="34" charset="0"/>
              </a:rPr>
              <a:t>Purchased </a:t>
            </a:r>
            <a:endParaRPr lang="en-US" altLang="en-US" sz="1600" kern="0" dirty="0" smtClean="0">
              <a:solidFill>
                <a:srgbClr val="002F42"/>
              </a:solidFill>
              <a:latin typeface="Franklin Gothic Demi Cond" panose="020B0706030402020204" pitchFamily="34" charset="0"/>
            </a:endParaRPr>
          </a:p>
          <a:p>
            <a:pPr algn="ctr">
              <a:defRPr/>
            </a:pPr>
            <a:r>
              <a:rPr lang="en-US" altLang="en-US" sz="1600" b="1" kern="0" dirty="0" smtClean="0">
                <a:solidFill>
                  <a:srgbClr val="002F42"/>
                </a:solidFill>
                <a:latin typeface="Franklin Gothic Demi Cond" panose="020B0706030402020204" pitchFamily="34" charset="0"/>
              </a:rPr>
              <a:t>29</a:t>
            </a:r>
            <a:r>
              <a:rPr lang="en-US" altLang="en-US" sz="1600" b="1" kern="0" dirty="0">
                <a:solidFill>
                  <a:srgbClr val="002F42"/>
                </a:solidFill>
                <a:latin typeface="Franklin Gothic Demi Cond" panose="020B0706030402020204" pitchFamily="34" charset="0"/>
              </a:rPr>
              <a:t>%</a:t>
            </a:r>
            <a:r>
              <a:rPr lang="en-US" altLang="en-US" sz="1600" kern="0" dirty="0">
                <a:solidFill>
                  <a:srgbClr val="002F42"/>
                </a:solidFill>
                <a:latin typeface="Franklin Gothic Demi Cond" panose="020B0706030402020204" pitchFamily="34" charset="0"/>
              </a:rPr>
              <a:t> </a:t>
            </a:r>
            <a:r>
              <a:rPr lang="en-US" altLang="en-US" sz="1600" b="1" kern="0" dirty="0" smtClean="0">
                <a:solidFill>
                  <a:srgbClr val="002F42"/>
                </a:solidFill>
                <a:latin typeface="Franklin Gothic Demi Cond" panose="020B0706030402020204" pitchFamily="34" charset="0"/>
              </a:rPr>
              <a:t>more</a:t>
            </a:r>
            <a:r>
              <a:rPr lang="en-US" altLang="en-US" sz="1600" kern="0" dirty="0" smtClean="0">
                <a:solidFill>
                  <a:srgbClr val="002F42"/>
                </a:solidFill>
                <a:latin typeface="Franklin Gothic Demi Cond" panose="020B0706030402020204" pitchFamily="34" charset="0"/>
              </a:rPr>
              <a:t> </a:t>
            </a:r>
            <a:r>
              <a:rPr lang="en-US" altLang="en-US" sz="1600" kern="0" dirty="0">
                <a:solidFill>
                  <a:srgbClr val="002F42"/>
                </a:solidFill>
                <a:latin typeface="Franklin Gothic Demi Cond" panose="020B0706030402020204" pitchFamily="34" charset="0"/>
              </a:rPr>
              <a:t>eyeglasses</a:t>
            </a:r>
          </a:p>
        </p:txBody>
      </p:sp>
      <p:sp>
        <p:nvSpPr>
          <p:cNvPr id="40" name="TextBox 39"/>
          <p:cNvSpPr txBox="1"/>
          <p:nvPr/>
        </p:nvSpPr>
        <p:spPr>
          <a:xfrm>
            <a:off x="5957886" y="4128248"/>
            <a:ext cx="1700213" cy="1054135"/>
          </a:xfrm>
          <a:prstGeom prst="rect">
            <a:avLst/>
          </a:prstGeom>
          <a:noFill/>
        </p:spPr>
        <p:txBody>
          <a:bodyPr lIns="68580" tIns="34290" rIns="68580" bIns="34290">
            <a:spAutoFit/>
          </a:bodyPr>
          <a:lstStyle/>
          <a:p>
            <a:pPr algn="ctr">
              <a:defRPr/>
            </a:pPr>
            <a:r>
              <a:rPr lang="en-US" altLang="en-US" sz="1600" kern="0" dirty="0">
                <a:solidFill>
                  <a:srgbClr val="002F42"/>
                </a:solidFill>
                <a:latin typeface="Franklin Gothic Demi Cond" panose="020B0706030402020204" pitchFamily="34" charset="0"/>
              </a:rPr>
              <a:t>Purchased </a:t>
            </a:r>
            <a:endParaRPr lang="en-US" altLang="en-US" sz="1600" kern="0" dirty="0" smtClean="0">
              <a:solidFill>
                <a:srgbClr val="002F42"/>
              </a:solidFill>
              <a:latin typeface="Franklin Gothic Demi Cond" panose="020B0706030402020204" pitchFamily="34" charset="0"/>
            </a:endParaRPr>
          </a:p>
          <a:p>
            <a:pPr algn="ctr">
              <a:defRPr/>
            </a:pPr>
            <a:r>
              <a:rPr lang="en-US" altLang="en-US" sz="1600" b="1" kern="0" dirty="0" smtClean="0">
                <a:solidFill>
                  <a:srgbClr val="002F42"/>
                </a:solidFill>
                <a:latin typeface="Franklin Gothic Demi Cond" panose="020B0706030402020204" pitchFamily="34" charset="0"/>
              </a:rPr>
              <a:t>21</a:t>
            </a:r>
            <a:r>
              <a:rPr lang="en-US" altLang="en-US" sz="1600" b="1" kern="0" dirty="0">
                <a:solidFill>
                  <a:srgbClr val="002F42"/>
                </a:solidFill>
                <a:latin typeface="Franklin Gothic Demi Cond" panose="020B0706030402020204" pitchFamily="34" charset="0"/>
              </a:rPr>
              <a:t>% more</a:t>
            </a:r>
            <a:r>
              <a:rPr lang="en-US" altLang="en-US" sz="1600" kern="0" dirty="0">
                <a:solidFill>
                  <a:srgbClr val="002F42"/>
                </a:solidFill>
                <a:latin typeface="Franklin Gothic Demi Cond" panose="020B0706030402020204" pitchFamily="34" charset="0"/>
              </a:rPr>
              <a:t> </a:t>
            </a:r>
            <a:endParaRPr lang="en-US" altLang="en-US" sz="1600" kern="0" dirty="0" smtClean="0">
              <a:solidFill>
                <a:srgbClr val="002F42"/>
              </a:solidFill>
              <a:latin typeface="Franklin Gothic Demi Cond" panose="020B0706030402020204" pitchFamily="34" charset="0"/>
            </a:endParaRPr>
          </a:p>
          <a:p>
            <a:pPr algn="ctr">
              <a:defRPr/>
            </a:pPr>
            <a:r>
              <a:rPr lang="en-US" altLang="en-US" sz="1600" kern="0" dirty="0" smtClean="0">
                <a:solidFill>
                  <a:srgbClr val="002F42"/>
                </a:solidFill>
                <a:latin typeface="Franklin Gothic Demi Cond" panose="020B0706030402020204" pitchFamily="34" charset="0"/>
              </a:rPr>
              <a:t>contact </a:t>
            </a:r>
            <a:r>
              <a:rPr lang="en-US" altLang="en-US" sz="1600" kern="0" dirty="0">
                <a:solidFill>
                  <a:srgbClr val="002F42"/>
                </a:solidFill>
                <a:latin typeface="Franklin Gothic Demi Cond" panose="020B0706030402020204" pitchFamily="34" charset="0"/>
              </a:rPr>
              <a:t>lenses </a:t>
            </a:r>
          </a:p>
          <a:p>
            <a:pPr algn="ctr">
              <a:defRPr/>
            </a:pPr>
            <a:endParaRPr lang="en-US" sz="1600" kern="0" dirty="0">
              <a:solidFill>
                <a:srgbClr val="1A3B70"/>
              </a:solidFill>
              <a:latin typeface="Franklin Gothic Demi Cond" panose="020B0706030402020204" pitchFamily="34" charset="0"/>
            </a:endParaRPr>
          </a:p>
        </p:txBody>
      </p:sp>
      <p:sp>
        <p:nvSpPr>
          <p:cNvPr id="2" name="Rounded Rectangle 1"/>
          <p:cNvSpPr/>
          <p:nvPr/>
        </p:nvSpPr>
        <p:spPr>
          <a:xfrm>
            <a:off x="228600" y="4349919"/>
            <a:ext cx="5181600" cy="610792"/>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 name="TextBox 22"/>
          <p:cNvSpPr txBox="1"/>
          <p:nvPr/>
        </p:nvSpPr>
        <p:spPr>
          <a:xfrm>
            <a:off x="292297" y="4400550"/>
            <a:ext cx="5041703" cy="530915"/>
          </a:xfrm>
          <a:prstGeom prst="rect">
            <a:avLst/>
          </a:prstGeom>
          <a:noFill/>
        </p:spPr>
        <p:txBody>
          <a:bodyPr wrap="square" lIns="68580" tIns="34290" rIns="68580" bIns="34290">
            <a:spAutoFit/>
          </a:bodyPr>
          <a:lstStyle/>
          <a:p>
            <a:pPr algn="ctr">
              <a:lnSpc>
                <a:spcPts val="1800"/>
              </a:lnSpc>
              <a:defRPr/>
            </a:pPr>
            <a:r>
              <a:rPr lang="en-US" altLang="en-US" sz="1900" kern="0" dirty="0" smtClean="0">
                <a:solidFill>
                  <a:schemeClr val="bg1"/>
                </a:solidFill>
                <a:latin typeface="Franklin Gothic Demi Cond" panose="020B0706030402020204" pitchFamily="34" charset="0"/>
              </a:rPr>
              <a:t>All COA members who are practicing ODs receive a complimentary listing on </a:t>
            </a:r>
            <a:r>
              <a:rPr lang="en-US" altLang="en-US" sz="1900" kern="0" dirty="0" smtClean="0">
                <a:solidFill>
                  <a:srgbClr val="002F42"/>
                </a:solidFill>
                <a:latin typeface="Franklin Gothic Demi Cond" panose="020B0706030402020204" pitchFamily="34" charset="0"/>
              </a:rPr>
              <a:t>thinkaboutyoureyes.com</a:t>
            </a:r>
            <a:endParaRPr lang="en-US" sz="1900" kern="0" dirty="0">
              <a:solidFill>
                <a:srgbClr val="002F42"/>
              </a:solidFill>
              <a:latin typeface="Franklin Gothic Demi Cond" panose="020B0706030402020204" pitchFamily="34" charset="0"/>
            </a:endParaRPr>
          </a:p>
        </p:txBody>
      </p:sp>
    </p:spTree>
    <p:extLst>
      <p:ext uri="{BB962C8B-B14F-4D97-AF65-F5344CB8AC3E}">
        <p14:creationId xmlns:p14="http://schemas.microsoft.com/office/powerpoint/2010/main" val="3532258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p:bldP spid="37" grpId="0"/>
      <p:bldP spid="38" grpId="0"/>
      <p:bldP spid="39" grpId="0"/>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77671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descr="C:\Users\jhaas\Downloads\Copy of 16_9 strategic plan (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 y="-19050"/>
            <a:ext cx="9178486" cy="51625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38400" y="19397"/>
            <a:ext cx="5867400" cy="952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5400000">
            <a:off x="-1703388" y="3209925"/>
            <a:ext cx="363855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7"/>
          <p:cNvSpPr txBox="1">
            <a:spLocks/>
          </p:cNvSpPr>
          <p:nvPr/>
        </p:nvSpPr>
        <p:spPr>
          <a:xfrm>
            <a:off x="2231648" y="571500"/>
            <a:ext cx="10134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400"/>
              </a:lnSpc>
            </a:pPr>
            <a:r>
              <a:rPr lang="en-US" sz="3600" b="1" dirty="0" smtClean="0">
                <a:solidFill>
                  <a:srgbClr val="002F42"/>
                </a:solidFill>
                <a:latin typeface="Franklin Gothic Demi Cond" panose="020B0706030402020204" pitchFamily="34" charset="0"/>
              </a:rPr>
              <a:t>QUESTIONS ABOUT MEMBERSHIP</a:t>
            </a:r>
          </a:p>
          <a:p>
            <a:pPr algn="l">
              <a:lnSpc>
                <a:spcPts val="3400"/>
              </a:lnSpc>
            </a:pPr>
            <a:r>
              <a:rPr lang="en-US" sz="3600" b="1" dirty="0" smtClean="0">
                <a:solidFill>
                  <a:srgbClr val="002F42"/>
                </a:solidFill>
                <a:latin typeface="Franklin Gothic Demi Cond" panose="020B0706030402020204" pitchFamily="34" charset="0"/>
              </a:rPr>
              <a:t>OR YOUR BENEFITS??</a:t>
            </a:r>
            <a:r>
              <a:rPr lang="en-US" sz="3600" b="1" dirty="0">
                <a:solidFill>
                  <a:srgbClr val="002F42"/>
                </a:solidFill>
                <a:latin typeface="Franklin Gothic Demi Cond" panose="020B0706030402020204" pitchFamily="34" charset="0"/>
              </a:rPr>
              <a:t/>
            </a:r>
            <a:br>
              <a:rPr lang="en-US" sz="3600" b="1" dirty="0">
                <a:solidFill>
                  <a:srgbClr val="002F42"/>
                </a:solidFill>
                <a:latin typeface="Franklin Gothic Demi Cond" panose="020B0706030402020204" pitchFamily="34" charset="0"/>
              </a:rPr>
            </a:br>
            <a:endParaRPr lang="en-US" sz="3600" b="1" dirty="0" smtClean="0">
              <a:solidFill>
                <a:srgbClr val="002F42"/>
              </a:solidFill>
              <a:latin typeface="Franklin Gothic Demi Cond" panose="020B0706030402020204" pitchFamily="34" charset="0"/>
            </a:endParaRPr>
          </a:p>
          <a:p>
            <a:pPr algn="l">
              <a:lnSpc>
                <a:spcPts val="3400"/>
              </a:lnSpc>
            </a:pPr>
            <a:r>
              <a:rPr lang="en-US" sz="3600" dirty="0" smtClean="0">
                <a:solidFill>
                  <a:schemeClr val="bg1"/>
                </a:solidFill>
                <a:latin typeface="Franklin Gothic Demi Cond" panose="020B0706030402020204" pitchFamily="34" charset="0"/>
              </a:rPr>
              <a:t>             Contact Jodi Haas at COA</a:t>
            </a:r>
            <a:endParaRPr lang="en-US" sz="3600" dirty="0">
              <a:solidFill>
                <a:schemeClr val="bg1"/>
              </a:solidFill>
              <a:latin typeface="Franklin Gothic Demi Cond" panose="020B0706030402020204" pitchFamily="34" charset="0"/>
            </a:endParaRPr>
          </a:p>
        </p:txBody>
      </p:sp>
    </p:spTree>
    <p:extLst>
      <p:ext uri="{BB962C8B-B14F-4D97-AF65-F5344CB8AC3E}">
        <p14:creationId xmlns:p14="http://schemas.microsoft.com/office/powerpoint/2010/main" val="1917496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Users\jhaas\Downloads\COA membership matters (19).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6760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7" name="Content Placeholder 6"/>
          <p:cNvSpPr>
            <a:spLocks noGrp="1"/>
          </p:cNvSpPr>
          <p:nvPr>
            <p:ph idx="1"/>
          </p:nvPr>
        </p:nvSpPr>
        <p:spPr/>
        <p:txBody>
          <a:bodyPr/>
          <a:lstStyle/>
          <a:p>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090091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
            <a:ext cx="9144000" cy="5143500"/>
          </a:xfrm>
          <a:prstGeom prst="rect">
            <a:avLst/>
          </a:prstGeom>
        </p:spPr>
      </p:pic>
    </p:spTree>
    <p:extLst>
      <p:ext uri="{BB962C8B-B14F-4D97-AF65-F5344CB8AC3E}">
        <p14:creationId xmlns:p14="http://schemas.microsoft.com/office/powerpoint/2010/main" val="6893738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
            <a:ext cx="9144000" cy="5143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6481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2746" cy="51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32847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2746" cy="51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32847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2746" cy="51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32847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haas\Downloads\COA membership matters (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 y="-2"/>
            <a:ext cx="9144000" cy="514315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066800" y="1352550"/>
            <a:ext cx="9144000" cy="695195"/>
            <a:chOff x="-1066800" y="1352550"/>
            <a:chExt cx="9144000" cy="695195"/>
          </a:xfrm>
        </p:grpSpPr>
        <p:pic>
          <p:nvPicPr>
            <p:cNvPr id="2051" name="Picture 3" descr="C:\Users\jhaas\Downloads\COA membership matters (3).png"/>
            <p:cNvPicPr>
              <a:picLocks noChangeAspect="1" noChangeArrowheads="1"/>
            </p:cNvPicPr>
            <p:nvPr/>
          </p:nvPicPr>
          <p:blipFill rotWithShape="1">
            <a:blip r:embed="rId4">
              <a:extLst>
                <a:ext uri="{28A0092B-C50C-407E-A947-70E740481C1C}">
                  <a14:useLocalDpi xmlns:a14="http://schemas.microsoft.com/office/drawing/2010/main" val="0"/>
                </a:ext>
              </a:extLst>
            </a:blip>
            <a:srcRect l="-10959" t="35278" r="10959" b="51205"/>
            <a:stretch/>
          </p:blipFill>
          <p:spPr bwMode="auto">
            <a:xfrm>
              <a:off x="-1066800" y="1352550"/>
              <a:ext cx="9144000" cy="6951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 y="1525740"/>
              <a:ext cx="6096000" cy="348813"/>
            </a:xfrm>
            <a:prstGeom prst="rect">
              <a:avLst/>
            </a:prstGeom>
            <a:noFill/>
          </p:spPr>
          <p:txBody>
            <a:bodyPr wrap="square" rtlCol="0">
              <a:spAutoFit/>
            </a:bodyPr>
            <a:lstStyle/>
            <a:p>
              <a:pPr>
                <a:lnSpc>
                  <a:spcPts val="2000"/>
                </a:lnSpc>
              </a:pPr>
              <a:r>
                <a:rPr lang="en-US" b="1" dirty="0" smtClean="0">
                  <a:solidFill>
                    <a:srgbClr val="002F42"/>
                  </a:solidFill>
                </a:rPr>
                <a:t>…against opticians </a:t>
              </a:r>
              <a:r>
                <a:rPr lang="en-US" b="1" dirty="0">
                  <a:solidFill>
                    <a:srgbClr val="002F42"/>
                  </a:solidFill>
                </a:rPr>
                <a:t>&amp; medical assistants performing refractions </a:t>
              </a:r>
            </a:p>
          </p:txBody>
        </p:sp>
      </p:grpSp>
      <p:grpSp>
        <p:nvGrpSpPr>
          <p:cNvPr id="11" name="Group 10"/>
          <p:cNvGrpSpPr/>
          <p:nvPr/>
        </p:nvGrpSpPr>
        <p:grpSpPr>
          <a:xfrm>
            <a:off x="-1056362" y="2223978"/>
            <a:ext cx="9144000" cy="778485"/>
            <a:chOff x="-1056362" y="2223978"/>
            <a:chExt cx="9144000" cy="778485"/>
          </a:xfrm>
        </p:grpSpPr>
        <p:pic>
          <p:nvPicPr>
            <p:cNvPr id="8" name="Picture 3" descr="C:\Users\jhaas\Downloads\COA membership matters (3).png"/>
            <p:cNvPicPr>
              <a:picLocks noChangeAspect="1" noChangeArrowheads="1"/>
            </p:cNvPicPr>
            <p:nvPr/>
          </p:nvPicPr>
          <p:blipFill rotWithShape="1">
            <a:blip r:embed="rId4">
              <a:extLst>
                <a:ext uri="{28A0092B-C50C-407E-A947-70E740481C1C}">
                  <a14:useLocalDpi xmlns:a14="http://schemas.microsoft.com/office/drawing/2010/main" val="0"/>
                </a:ext>
              </a:extLst>
            </a:blip>
            <a:srcRect l="-10959" t="35278" r="10959" b="51205"/>
            <a:stretch/>
          </p:blipFill>
          <p:spPr bwMode="auto">
            <a:xfrm>
              <a:off x="-1056362" y="2223978"/>
              <a:ext cx="9144000" cy="69519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7849" y="2397169"/>
              <a:ext cx="6096000" cy="605294"/>
            </a:xfrm>
            <a:prstGeom prst="rect">
              <a:avLst/>
            </a:prstGeom>
            <a:noFill/>
          </p:spPr>
          <p:txBody>
            <a:bodyPr wrap="square" rtlCol="0">
              <a:spAutoFit/>
            </a:bodyPr>
            <a:lstStyle/>
            <a:p>
              <a:pPr algn="r">
                <a:lnSpc>
                  <a:spcPts val="2000"/>
                </a:lnSpc>
              </a:pPr>
              <a:r>
                <a:rPr lang="en-US" b="1" dirty="0" smtClean="0">
                  <a:solidFill>
                    <a:srgbClr val="002F42"/>
                  </a:solidFill>
                </a:rPr>
                <a:t>…against </a:t>
              </a:r>
              <a:r>
                <a:rPr lang="en-US" b="1" dirty="0">
                  <a:solidFill>
                    <a:srgbClr val="002F42"/>
                  </a:solidFill>
                </a:rPr>
                <a:t>corporations dictating how you practice </a:t>
              </a:r>
            </a:p>
            <a:p>
              <a:pPr>
                <a:lnSpc>
                  <a:spcPts val="2000"/>
                </a:lnSpc>
              </a:pPr>
              <a:endParaRPr lang="en-US" b="1" dirty="0">
                <a:solidFill>
                  <a:srgbClr val="002F42"/>
                </a:solidFill>
              </a:endParaRPr>
            </a:p>
          </p:txBody>
        </p:sp>
      </p:grpSp>
      <p:grpSp>
        <p:nvGrpSpPr>
          <p:cNvPr id="12" name="Group 11"/>
          <p:cNvGrpSpPr/>
          <p:nvPr/>
        </p:nvGrpSpPr>
        <p:grpSpPr>
          <a:xfrm>
            <a:off x="-1066800" y="3021860"/>
            <a:ext cx="9144000" cy="1118255"/>
            <a:chOff x="-1066800" y="3021860"/>
            <a:chExt cx="9144000" cy="1118255"/>
          </a:xfrm>
        </p:grpSpPr>
        <p:pic>
          <p:nvPicPr>
            <p:cNvPr id="9" name="Picture 3" descr="C:\Users\jhaas\Downloads\COA membership matters (3).png"/>
            <p:cNvPicPr>
              <a:picLocks noChangeAspect="1" noChangeArrowheads="1"/>
            </p:cNvPicPr>
            <p:nvPr/>
          </p:nvPicPr>
          <p:blipFill rotWithShape="1">
            <a:blip r:embed="rId4">
              <a:extLst>
                <a:ext uri="{28A0092B-C50C-407E-A947-70E740481C1C}">
                  <a14:useLocalDpi xmlns:a14="http://schemas.microsoft.com/office/drawing/2010/main" val="0"/>
                </a:ext>
              </a:extLst>
            </a:blip>
            <a:srcRect l="-10959" t="35278" r="10959" b="51205"/>
            <a:stretch/>
          </p:blipFill>
          <p:spPr bwMode="auto">
            <a:xfrm>
              <a:off x="-1066800" y="3105150"/>
              <a:ext cx="9144000" cy="69519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6200" y="3021860"/>
              <a:ext cx="6096000" cy="1118255"/>
            </a:xfrm>
            <a:prstGeom prst="rect">
              <a:avLst/>
            </a:prstGeom>
            <a:noFill/>
          </p:spPr>
          <p:txBody>
            <a:bodyPr wrap="square" rtlCol="0">
              <a:spAutoFit/>
            </a:bodyPr>
            <a:lstStyle/>
            <a:p>
              <a:pPr>
                <a:lnSpc>
                  <a:spcPts val="2000"/>
                </a:lnSpc>
              </a:pPr>
              <a:endParaRPr lang="en-US" b="1" dirty="0" smtClean="0">
                <a:solidFill>
                  <a:srgbClr val="002F42"/>
                </a:solidFill>
              </a:endParaRPr>
            </a:p>
            <a:p>
              <a:pPr algn="r">
                <a:lnSpc>
                  <a:spcPts val="2000"/>
                </a:lnSpc>
              </a:pPr>
              <a:r>
                <a:rPr lang="en-US" b="1" dirty="0" smtClean="0">
                  <a:solidFill>
                    <a:srgbClr val="002F42"/>
                  </a:solidFill>
                </a:rPr>
                <a:t>…against costly </a:t>
              </a:r>
              <a:r>
                <a:rPr lang="en-US" b="1" dirty="0">
                  <a:solidFill>
                    <a:srgbClr val="002F42"/>
                  </a:solidFill>
                </a:rPr>
                <a:t>patient notification mandates</a:t>
              </a:r>
            </a:p>
            <a:p>
              <a:pPr>
                <a:lnSpc>
                  <a:spcPts val="2000"/>
                </a:lnSpc>
              </a:pPr>
              <a:endParaRPr lang="en-US" b="1" dirty="0">
                <a:solidFill>
                  <a:srgbClr val="002F42"/>
                </a:solidFill>
              </a:endParaRPr>
            </a:p>
            <a:p>
              <a:pPr>
                <a:lnSpc>
                  <a:spcPts val="2000"/>
                </a:lnSpc>
              </a:pPr>
              <a:endParaRPr lang="en-US" b="1" dirty="0">
                <a:solidFill>
                  <a:srgbClr val="002F42"/>
                </a:solidFill>
              </a:endParaRPr>
            </a:p>
          </p:txBody>
        </p:sp>
      </p:grpSp>
      <p:grpSp>
        <p:nvGrpSpPr>
          <p:cNvPr id="16" name="Group 15"/>
          <p:cNvGrpSpPr/>
          <p:nvPr/>
        </p:nvGrpSpPr>
        <p:grpSpPr>
          <a:xfrm>
            <a:off x="-1066800" y="3943350"/>
            <a:ext cx="9144000" cy="1118255"/>
            <a:chOff x="-1066800" y="3943350"/>
            <a:chExt cx="9144000" cy="1118255"/>
          </a:xfrm>
        </p:grpSpPr>
        <p:pic>
          <p:nvPicPr>
            <p:cNvPr id="10" name="Picture 3" descr="C:\Users\jhaas\Downloads\COA membership matters (3).png"/>
            <p:cNvPicPr>
              <a:picLocks noChangeAspect="1" noChangeArrowheads="1"/>
            </p:cNvPicPr>
            <p:nvPr/>
          </p:nvPicPr>
          <p:blipFill rotWithShape="1">
            <a:blip r:embed="rId4">
              <a:extLst>
                <a:ext uri="{28A0092B-C50C-407E-A947-70E740481C1C}">
                  <a14:useLocalDpi xmlns:a14="http://schemas.microsoft.com/office/drawing/2010/main" val="0"/>
                </a:ext>
              </a:extLst>
            </a:blip>
            <a:srcRect l="-10959" t="35278" r="10959" b="51205"/>
            <a:stretch/>
          </p:blipFill>
          <p:spPr bwMode="auto">
            <a:xfrm>
              <a:off x="-1066800" y="4019550"/>
              <a:ext cx="9144000" cy="69519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7682" y="3943350"/>
              <a:ext cx="6096000" cy="1118255"/>
            </a:xfrm>
            <a:prstGeom prst="rect">
              <a:avLst/>
            </a:prstGeom>
            <a:noFill/>
          </p:spPr>
          <p:txBody>
            <a:bodyPr wrap="square" rtlCol="0">
              <a:spAutoFit/>
            </a:bodyPr>
            <a:lstStyle/>
            <a:p>
              <a:pPr>
                <a:lnSpc>
                  <a:spcPts val="2000"/>
                </a:lnSpc>
              </a:pPr>
              <a:endParaRPr lang="en-US" b="1" dirty="0" smtClean="0">
                <a:solidFill>
                  <a:srgbClr val="002F42"/>
                </a:solidFill>
              </a:endParaRPr>
            </a:p>
            <a:p>
              <a:pPr algn="r">
                <a:lnSpc>
                  <a:spcPts val="2000"/>
                </a:lnSpc>
              </a:pPr>
              <a:r>
                <a:rPr lang="en-US" b="1" dirty="0" smtClean="0">
                  <a:solidFill>
                    <a:srgbClr val="002F42"/>
                  </a:solidFill>
                </a:rPr>
                <a:t>…protecting </a:t>
              </a:r>
              <a:r>
                <a:rPr lang="en-US" b="1" dirty="0">
                  <a:solidFill>
                    <a:srgbClr val="002F42"/>
                  </a:solidFill>
                </a:rPr>
                <a:t>patient safety &amp; public </a:t>
              </a:r>
              <a:r>
                <a:rPr lang="en-US" b="1" dirty="0" smtClean="0">
                  <a:solidFill>
                    <a:srgbClr val="002F42"/>
                  </a:solidFill>
                </a:rPr>
                <a:t>health</a:t>
              </a:r>
              <a:endParaRPr lang="en-US" b="1" dirty="0">
                <a:solidFill>
                  <a:srgbClr val="002F42"/>
                </a:solidFill>
              </a:endParaRPr>
            </a:p>
            <a:p>
              <a:pPr>
                <a:lnSpc>
                  <a:spcPts val="2000"/>
                </a:lnSpc>
              </a:pPr>
              <a:endParaRPr lang="en-US" b="1" dirty="0">
                <a:solidFill>
                  <a:srgbClr val="002F42"/>
                </a:solidFill>
              </a:endParaRPr>
            </a:p>
            <a:p>
              <a:pPr>
                <a:lnSpc>
                  <a:spcPts val="2000"/>
                </a:lnSpc>
              </a:pPr>
              <a:endParaRPr lang="en-US" b="1" dirty="0">
                <a:solidFill>
                  <a:srgbClr val="002F42"/>
                </a:solidFill>
              </a:endParaRPr>
            </a:p>
          </p:txBody>
        </p:sp>
      </p:grpSp>
    </p:spTree>
    <p:extLst>
      <p:ext uri="{BB962C8B-B14F-4D97-AF65-F5344CB8AC3E}">
        <p14:creationId xmlns:p14="http://schemas.microsoft.com/office/powerpoint/2010/main" val="53882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1354</TotalTime>
  <Words>629</Words>
  <Application>Microsoft Office PowerPoint</Application>
  <PresentationFormat>On-screen Show (16:9)</PresentationFormat>
  <Paragraphs>129</Paragraphs>
  <Slides>27</Slides>
  <Notes>13</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Jodi Haas</dc:creator>
  <cp:lastModifiedBy>Jodi Haas</cp:lastModifiedBy>
  <cp:revision>72</cp:revision>
  <dcterms:created xsi:type="dcterms:W3CDTF">2019-04-02T17:02:45Z</dcterms:created>
  <dcterms:modified xsi:type="dcterms:W3CDTF">2019-10-15T20:32:36Z</dcterms:modified>
</cp:coreProperties>
</file>